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75" r:id="rId6"/>
    <p:sldId id="262" r:id="rId7"/>
    <p:sldId id="258" r:id="rId8"/>
    <p:sldId id="260" r:id="rId9"/>
    <p:sldId id="257" r:id="rId10"/>
    <p:sldId id="271" r:id="rId11"/>
    <p:sldId id="263" r:id="rId12"/>
    <p:sldId id="264" r:id="rId13"/>
    <p:sldId id="272" r:id="rId14"/>
    <p:sldId id="261" r:id="rId15"/>
    <p:sldId id="273" r:id="rId16"/>
    <p:sldId id="265" r:id="rId17"/>
    <p:sldId id="274" r:id="rId18"/>
    <p:sldId id="266" r:id="rId19"/>
    <p:sldId id="267" r:id="rId20"/>
    <p:sldId id="276" r:id="rId21"/>
    <p:sldId id="277" r:id="rId22"/>
    <p:sldId id="268" r:id="rId23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634" autoAdjust="0"/>
  </p:normalViewPr>
  <p:slideViewPr>
    <p:cSldViewPr>
      <p:cViewPr varScale="1">
        <p:scale>
          <a:sx n="121" d="100"/>
          <a:sy n="121" d="100"/>
        </p:scale>
        <p:origin x="163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CC9F6-45F9-43A1-8153-EFAE5A4A5906}" type="datetimeFigureOut">
              <a:rPr lang="en-IN" smtClean="0"/>
              <a:t>04-11-2025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37D3F-64CD-41E6-8DBA-02CB57B197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61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esteemed Professors, Dr. Mishra, and Dr. Monica Devi.</a:t>
            </a:r>
          </a:p>
          <a:p>
            <a:r>
              <a:rPr lang="en-US" dirty="0"/>
              <a:t>I am </a:t>
            </a:r>
            <a:r>
              <a:rPr lang="en-US" b="1" dirty="0"/>
              <a:t>Yash Goswami</a:t>
            </a:r>
            <a:r>
              <a:rPr lang="en-US" dirty="0"/>
              <a:t>, and alongside my colleagues, Akriti Kumari and Ayush Kumar, we are excited to present our solution to a critical national safety issue: </a:t>
            </a:r>
            <a:r>
              <a:rPr lang="en-US" b="1" dirty="0" err="1"/>
              <a:t>RailGuard</a:t>
            </a:r>
            <a:r>
              <a:rPr lang="en-US" b="1" dirty="0"/>
              <a:t>—A Real-Time IoT-Based Railway Gate Automation and Alert System.</a:t>
            </a:r>
            <a:endParaRPr lang="en-US" dirty="0"/>
          </a:p>
          <a:p>
            <a:r>
              <a:rPr lang="en-US" dirty="0"/>
              <a:t>We are grateful for the guidance and supervision provided by Dr. Ramesh Ch. Mishra and Dr. </a:t>
            </a:r>
            <a:r>
              <a:rPr lang="en-US" dirty="0" err="1"/>
              <a:t>Ngasepam</a:t>
            </a:r>
            <a:r>
              <a:rPr lang="en-US" dirty="0"/>
              <a:t> Monica Devi throughout this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8193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"To understand the context of our work, we first look at the official railway safety record.</a:t>
            </a:r>
          </a:p>
          <a:p>
            <a:r>
              <a:rPr lang="en-US" dirty="0"/>
              <a:t>This graph shows the trend in </a:t>
            </a:r>
            <a:r>
              <a:rPr lang="en-US" b="1" dirty="0"/>
              <a:t>Consequential Train Accidents</a:t>
            </a:r>
            <a:r>
              <a:rPr lang="en-US" dirty="0"/>
              <a:t>—those caused by serious operational failures like collisions and derailments—over the last decade. This data, sourced from the Ministry of Railways, shows the safety record of the system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67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designing </a:t>
            </a:r>
            <a:r>
              <a:rPr lang="en-US" dirty="0" err="1"/>
              <a:t>RailGuard</a:t>
            </a:r>
            <a:r>
              <a:rPr lang="en-US" dirty="0"/>
              <a:t>, we reviewed existing solutions, which highlighted three main gaps:</a:t>
            </a:r>
          </a:p>
          <a:p>
            <a:r>
              <a:rPr lang="en-US" b="1" dirty="0"/>
              <a:t>IoT Gates with </a:t>
            </a:r>
            <a:r>
              <a:rPr lang="en-US" b="1" dirty="0" err="1"/>
              <a:t>NodeMCU</a:t>
            </a:r>
            <a:r>
              <a:rPr lang="en-US" b="1" dirty="0"/>
              <a:t>:</a:t>
            </a:r>
            <a:r>
              <a:rPr lang="en-US" dirty="0"/>
              <a:t> These systems, while functional, are often </a:t>
            </a:r>
            <a:r>
              <a:rPr lang="en-US" b="1" dirty="0"/>
              <a:t>heavily internet dependent</a:t>
            </a:r>
            <a:r>
              <a:rPr lang="en-US" dirty="0"/>
              <a:t> and prove unreliable in the remote, rural settings where they are most needed.</a:t>
            </a:r>
          </a:p>
          <a:p>
            <a:r>
              <a:rPr lang="en-US" b="1" dirty="0"/>
              <a:t>Magnetic Sensors:</a:t>
            </a:r>
            <a:r>
              <a:rPr lang="en-US" dirty="0"/>
              <a:t> These offer reliable train detection but </a:t>
            </a:r>
            <a:r>
              <a:rPr lang="en-US" b="1" dirty="0"/>
              <a:t>lack any remote access or alert capabilities</a:t>
            </a:r>
            <a:r>
              <a:rPr lang="en-US" dirty="0"/>
              <a:t> to warn drivers and pedestrians.</a:t>
            </a:r>
          </a:p>
          <a:p>
            <a:r>
              <a:rPr lang="en-US" b="1" dirty="0"/>
              <a:t>Force, Vibration, and Laser Sensors:</a:t>
            </a:r>
            <a:r>
              <a:rPr lang="en-US" dirty="0"/>
              <a:t> While providing high accuracy, the resulting </a:t>
            </a:r>
            <a:r>
              <a:rPr lang="en-US" b="1" dirty="0"/>
              <a:t>complex setup and high cost</a:t>
            </a:r>
            <a:r>
              <a:rPr lang="en-US" dirty="0"/>
              <a:t> lead to significant maintenance issues, making them impractical for widespread, low-cost deployment.</a:t>
            </a:r>
          </a:p>
          <a:p>
            <a:endParaRPr lang="en-IN" dirty="0"/>
          </a:p>
          <a:p>
            <a:r>
              <a:rPr lang="en-US" dirty="0"/>
              <a:t>This survey confirmed that a gap exists for an affordable, reliable, cloud-integrated solution tailored specifically for the harsh operating environment of rural India.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8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motivation stems from three critical, persistent issues on the ground:</a:t>
            </a:r>
          </a:p>
          <a:p>
            <a:r>
              <a:rPr lang="en-US" b="1" dirty="0"/>
              <a:t>Lack of Automation:</a:t>
            </a:r>
            <a:r>
              <a:rPr lang="en-US" dirty="0"/>
              <a:t> Most rural crossings still rely on </a:t>
            </a:r>
            <a:r>
              <a:rPr lang="en-US" b="1" dirty="0"/>
              <a:t>manual gates</a:t>
            </a:r>
            <a:r>
              <a:rPr lang="en-US" dirty="0"/>
              <a:t>, increasing accident risks. These human-operated systems are vulnerable to </a:t>
            </a:r>
            <a:r>
              <a:rPr lang="en-US" b="1" dirty="0"/>
              <a:t>fatigue and error</a:t>
            </a:r>
            <a:r>
              <a:rPr lang="en-US" dirty="0"/>
              <a:t>.</a:t>
            </a:r>
          </a:p>
          <a:p>
            <a:r>
              <a:rPr lang="en-US" b="1" dirty="0"/>
              <a:t>Human Error &amp; Miscommunication:</a:t>
            </a:r>
            <a:r>
              <a:rPr lang="en-US" dirty="0"/>
              <a:t> Mistakes by gatekeepers and poor coordination cause frequent accidents, leading to </a:t>
            </a:r>
            <a:r>
              <a:rPr lang="en-US" b="1" dirty="0"/>
              <a:t>delayed response times</a:t>
            </a:r>
            <a:r>
              <a:rPr lang="en-US" dirty="0"/>
              <a:t> in emergency situations.</a:t>
            </a:r>
          </a:p>
          <a:p>
            <a:r>
              <a:rPr lang="en-US" b="1" dirty="0"/>
              <a:t>No Real-Time Alerts:</a:t>
            </a:r>
            <a:r>
              <a:rPr lang="en-US" dirty="0"/>
              <a:t> Current infrastructure offers limited communication. Pedestrians and drivers </a:t>
            </a:r>
            <a:r>
              <a:rPr lang="en-US" b="1" dirty="0"/>
              <a:t>remain unaware of approaching trains</a:t>
            </a:r>
            <a:r>
              <a:rPr lang="en-US" dirty="0"/>
              <a:t> until the last moment, and there is limited communication between train operators and crossing management.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15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brings us directly to our </a:t>
            </a:r>
            <a:r>
              <a:rPr lang="en-US" b="1" dirty="0"/>
              <a:t>Problem Statement:</a:t>
            </a:r>
            <a:r>
              <a:rPr lang="en-US" dirty="0"/>
              <a:t> The safety crisis at railway crossings in rural areas is acute, driven by verifiable failures in control and management.</a:t>
            </a:r>
          </a:p>
          <a:p>
            <a:r>
              <a:rPr lang="en-US" dirty="0"/>
              <a:t>The numbers are alarming:</a:t>
            </a:r>
          </a:p>
          <a:p>
            <a:r>
              <a:rPr lang="en-US" b="1" dirty="0"/>
              <a:t>Sixty-one percent (61%)</a:t>
            </a:r>
            <a:r>
              <a:rPr lang="en-US" dirty="0"/>
              <a:t> of railway accidents in rural areas occur at unmanned or manually operated crossings.</a:t>
            </a:r>
          </a:p>
          <a:p>
            <a:r>
              <a:rPr lang="en-US" dirty="0"/>
              <a:t>The average response time at manual gates </a:t>
            </a:r>
            <a:r>
              <a:rPr lang="en-US" b="1" dirty="0"/>
              <a:t>exceeds safety thresholds by 20 seconds</a:t>
            </a:r>
            <a:r>
              <a:rPr lang="en-US" dirty="0"/>
              <a:t>.</a:t>
            </a:r>
          </a:p>
          <a:p>
            <a:r>
              <a:rPr lang="en-US" dirty="0"/>
              <a:t>And finally, </a:t>
            </a:r>
            <a:r>
              <a:rPr lang="en-US" b="1" dirty="0"/>
              <a:t>ninety-five percent (95%)</a:t>
            </a:r>
            <a:r>
              <a:rPr lang="en-US" dirty="0"/>
              <a:t> of accidents are attributed to the human factor, categorized as human error and miscommunication.</a:t>
            </a:r>
          </a:p>
          <a:p>
            <a:r>
              <a:rPr lang="en-US" dirty="0"/>
              <a:t>Our solution, </a:t>
            </a:r>
            <a:r>
              <a:rPr lang="en-US" b="1" dirty="0" err="1"/>
              <a:t>RailGuard</a:t>
            </a:r>
            <a:r>
              <a:rPr lang="en-US" dirty="0"/>
              <a:t>, is designed to directly address this crisis. We have developed an affordable, reliable IoT-based system to eliminate human error and provide real-time, life-saving alerts at these underserved rural crossings.</a:t>
            </a:r>
          </a:p>
          <a:p>
            <a:r>
              <a:rPr lang="en-US" dirty="0"/>
              <a:t>To walk you through exactly how we achieved this and the system's architecture, I would like to now hand over the presentation to my groupmate, Ayush Kumar.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01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73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Inputs:</a:t>
            </a:r>
            <a:r>
              <a:rPr lang="en-US" dirty="0"/>
              <a:t> It takes data from </a:t>
            </a:r>
            <a:r>
              <a:rPr lang="en-US" b="1" dirty="0"/>
              <a:t>three Ultrasonic Sensors</a:t>
            </a:r>
            <a:r>
              <a:rPr lang="en-US" dirty="0"/>
              <a:t> to detect the train. It's supported by a </a:t>
            </a:r>
            <a:r>
              <a:rPr lang="en-US" b="1" dirty="0"/>
              <a:t>Power Management</a:t>
            </a:r>
            <a:r>
              <a:rPr lang="en-US" dirty="0"/>
              <a:t> system, which is designed with a </a:t>
            </a:r>
            <a:r>
              <a:rPr lang="en-US" b="1" dirty="0"/>
              <a:t>Solar Panel</a:t>
            </a:r>
            <a:r>
              <a:rPr lang="en-US" dirty="0"/>
              <a:t> and </a:t>
            </a:r>
            <a:r>
              <a:rPr lang="en-US" b="1" dirty="0"/>
              <a:t>Battery Backup</a:t>
            </a:r>
            <a:r>
              <a:rPr lang="en-US" dirty="0"/>
              <a:t> in mind, making it perfect for rural areas.</a:t>
            </a:r>
          </a:p>
          <a:p>
            <a:endParaRPr lang="en-US" dirty="0"/>
          </a:p>
          <a:p>
            <a:r>
              <a:rPr lang="en-US" b="1" dirty="0"/>
              <a:t>Outputs:</a:t>
            </a:r>
            <a:r>
              <a:rPr lang="en-US" dirty="0"/>
              <a:t> Now, what does the </a:t>
            </a:r>
            <a:r>
              <a:rPr lang="en-US" dirty="0" err="1"/>
              <a:t>NodeMCU</a:t>
            </a:r>
            <a:r>
              <a:rPr lang="en-US" dirty="0"/>
              <a:t> control? It sends a control signal to the </a:t>
            </a:r>
            <a:r>
              <a:rPr lang="en-US" b="1" dirty="0"/>
              <a:t>Servo Motor</a:t>
            </a:r>
            <a:r>
              <a:rPr lang="en-US" dirty="0"/>
              <a:t> to operate the gate. It also triggers the </a:t>
            </a:r>
            <a:r>
              <a:rPr lang="en-US" b="1" dirty="0"/>
              <a:t>LED Warning Lights</a:t>
            </a:r>
            <a:r>
              <a:rPr lang="en-US" dirty="0"/>
              <a:t> and an </a:t>
            </a:r>
            <a:r>
              <a:rPr lang="en-US" b="1" dirty="0"/>
              <a:t>Audio Alert</a:t>
            </a:r>
            <a:r>
              <a:rPr lang="en-US" dirty="0"/>
              <a:t> from a buzzer. We also have a small </a:t>
            </a:r>
            <a:r>
              <a:rPr lang="en-US" b="1" dirty="0"/>
              <a:t>OLED Display</a:t>
            </a:r>
            <a:r>
              <a:rPr lang="en-US" dirty="0"/>
              <a:t> for local information right at the crossing.</a:t>
            </a:r>
          </a:p>
          <a:p>
            <a:endParaRPr lang="en-US" dirty="0"/>
          </a:p>
          <a:p>
            <a:r>
              <a:rPr lang="en-US" b="1" dirty="0"/>
              <a:t>Cloud:</a:t>
            </a:r>
            <a:r>
              <a:rPr lang="en-US" dirty="0"/>
              <a:t> Finally, the </a:t>
            </a:r>
            <a:r>
              <a:rPr lang="en-US" dirty="0" err="1"/>
              <a:t>NodeMCU</a:t>
            </a:r>
            <a:r>
              <a:rPr lang="en-US" dirty="0"/>
              <a:t> sends all this data to the </a:t>
            </a:r>
            <a:r>
              <a:rPr lang="en-US" b="1" dirty="0"/>
              <a:t>Firebase Realtime Database</a:t>
            </a:r>
            <a:r>
              <a:rPr lang="en-US" dirty="0"/>
              <a:t>, which acts as our cloud storage. This database is what syncs everything with the </a:t>
            </a:r>
            <a:r>
              <a:rPr lang="en-US" b="1" dirty="0"/>
              <a:t>Mobile App and Web Dashboard</a:t>
            </a:r>
            <a:r>
              <a:rPr lang="en-US" dirty="0"/>
              <a:t> that the public and administrators use.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8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"Okay, so let's move on to the actual </a:t>
            </a:r>
            <a:r>
              <a:rPr lang="en-US" b="1" dirty="0"/>
              <a:t>hardware implementation</a:t>
            </a:r>
            <a:r>
              <a:rPr lang="en-US" dirty="0"/>
              <a:t>—the physical components we used to bring this system to life.</a:t>
            </a:r>
          </a:p>
          <a:p>
            <a:r>
              <a:rPr lang="en-US" dirty="0"/>
              <a:t>As you saw in the architecture diagram , the heart of our prototype is the </a:t>
            </a:r>
            <a:r>
              <a:rPr lang="en-US" b="1" dirty="0" err="1"/>
              <a:t>NodeMCU</a:t>
            </a:r>
            <a:r>
              <a:rPr lang="en-US" b="1" dirty="0"/>
              <a:t> (ESP8266) microcontroller</a:t>
            </a:r>
            <a:r>
              <a:rPr lang="en-US" dirty="0"/>
              <a:t>. This is the 'brain' that connects to all the other parts and to the Wi-Fi.</a:t>
            </a:r>
          </a:p>
          <a:p>
            <a:r>
              <a:rPr lang="en-US" dirty="0"/>
              <a:t>For detection, we are using </a:t>
            </a:r>
            <a:r>
              <a:rPr lang="en-US" b="1" dirty="0"/>
              <a:t>three Ultrasonic Sensors</a:t>
            </a:r>
            <a:r>
              <a:rPr lang="en-US" dirty="0"/>
              <a:t>. We were very specific about our wiring, using standard digital pins like D5, D6, D7, and D8 for the sensor triggers and echoes to ensure we got reliable, fast timing.</a:t>
            </a:r>
          </a:p>
          <a:p>
            <a:endParaRPr lang="en-US" dirty="0"/>
          </a:p>
          <a:p>
            <a:r>
              <a:rPr lang="en-US" dirty="0"/>
              <a:t>To control the gate, we're using a standard </a:t>
            </a:r>
            <a:r>
              <a:rPr lang="en-US" b="1" dirty="0"/>
              <a:t>Servo Motor</a:t>
            </a:r>
            <a:r>
              <a:rPr lang="en-US" dirty="0"/>
              <a:t>. We connected this to pin D0. We chose this pin specifically because it's a safe boot pin, which means it doesn't interfere with the Wi-Fi or the system starting up, making the servo's motion very reliable.</a:t>
            </a:r>
          </a:p>
          <a:p>
            <a:r>
              <a:rPr lang="en-US" dirty="0"/>
              <a:t>On the right side of the slide, you can see the actual physical prototype we built, showing how these components—the </a:t>
            </a:r>
            <a:r>
              <a:rPr lang="en-US" dirty="0" err="1"/>
              <a:t>NodeMCU</a:t>
            </a:r>
            <a:r>
              <a:rPr lang="en-US" dirty="0"/>
              <a:t>, the sensors, and the servo—are all wired together on the breadboard. This is the exact setup we used for our successful lab tests.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let's talk about our testing results so far.</a:t>
            </a:r>
          </a:p>
          <a:p>
            <a:r>
              <a:rPr lang="en-US" dirty="0"/>
              <a:t>We've completed two main phases.</a:t>
            </a:r>
          </a:p>
          <a:p>
            <a:r>
              <a:rPr lang="en-US" dirty="0"/>
              <a:t>First, we built a </a:t>
            </a:r>
            <a:r>
              <a:rPr lang="en-US" b="1" dirty="0"/>
              <a:t>hardware prototype</a:t>
            </a:r>
            <a:r>
              <a:rPr lang="en-US" dirty="0"/>
              <a:t> and tested it in our lab. We were very happy to see that the physical gate response is immediate, with no mechanical delay.</a:t>
            </a:r>
          </a:p>
          <a:p>
            <a:r>
              <a:rPr lang="en-US" dirty="0"/>
              <a:t>Second, we used a </a:t>
            </a:r>
            <a:r>
              <a:rPr lang="en-US" b="1" dirty="0" err="1"/>
              <a:t>Wokwi</a:t>
            </a:r>
            <a:r>
              <a:rPr lang="en-US" b="1" dirty="0"/>
              <a:t> simulation</a:t>
            </a:r>
            <a:r>
              <a:rPr lang="en-US" dirty="0"/>
              <a:t> to validate the entire system's logic, including the sensors and the gate, and it all checked out.</a:t>
            </a:r>
          </a:p>
          <a:p>
            <a:r>
              <a:rPr lang="en-US" dirty="0"/>
              <a:t>One important thing we measured was delay. We did observe a very small delay—about 1 to 2 seconds on the hardware, and 3 to 4 seconds in the simulation. But I want to be very clear: this delay </a:t>
            </a:r>
            <a:r>
              <a:rPr lang="en-US" b="1" dirty="0"/>
              <a:t>only applies to the real-time data updating on the app</a:t>
            </a:r>
            <a:r>
              <a:rPr lang="en-US" dirty="0"/>
              <a:t> or the web dashboard. The physical gate operation itself remains immediate.</a:t>
            </a:r>
          </a:p>
          <a:p>
            <a:r>
              <a:rPr lang="en-US" dirty="0"/>
              <a:t>As a limitation, we want to be transparent that we have </a:t>
            </a:r>
            <a:r>
              <a:rPr lang="en-US" b="1" dirty="0"/>
              <a:t>not conducted real railway testing yet</a:t>
            </a:r>
            <a:r>
              <a:rPr lang="en-US" dirty="0"/>
              <a:t>. All our current results are based on this successful prototype and simulation phase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34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37D3F-64CD-41E6-8DBA-02CB57B197B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47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59877"/>
            <a:ext cx="127635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2"/>
            <a:ext cx="5760085" cy="350520"/>
          </a:xfrm>
          <a:custGeom>
            <a:avLst/>
            <a:gdLst/>
            <a:ahLst/>
            <a:cxnLst/>
            <a:rect l="l" t="t" r="r" b="b"/>
            <a:pathLst>
              <a:path w="5760085" h="350520">
                <a:moveTo>
                  <a:pt x="5759996" y="0"/>
                </a:moveTo>
                <a:lnTo>
                  <a:pt x="0" y="0"/>
                </a:lnTo>
                <a:lnTo>
                  <a:pt x="0" y="350126"/>
                </a:lnTo>
                <a:lnTo>
                  <a:pt x="5759996" y="350126"/>
                </a:lnTo>
                <a:lnTo>
                  <a:pt x="5759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59877"/>
            <a:ext cx="308991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844" y="872236"/>
            <a:ext cx="4200753" cy="1639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b.gov.in/PressReleasePage.aspx?PRID=2078100" TargetMode="External"/><Relationship Id="rId7" Type="http://schemas.openxmlformats.org/officeDocument/2006/relationships/hyperlink" Target="https://www.researchgate.net/publication/303842642_Safety_at_Level_Crossings_Comparative_Analysis" TargetMode="External"/><Relationship Id="rId2" Type="http://schemas.openxmlformats.org/officeDocument/2006/relationships/hyperlink" Target="https://sansad.in/getFile/loksabhaquestions/annex/185/AS60_vqUYiO.pdf?source=pq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pubs.trb.org/Onlinepubs/trr/1990/1254/1254-009.pdf" TargetMode="External"/><Relationship Id="rId5" Type="http://schemas.openxmlformats.org/officeDocument/2006/relationships/hyperlink" Target="https://www.researchgate.net/figure/A-chart-showing-the-Loss-of-lives-in-train-accidents-in-percentage_fig1_306067468" TargetMode="External"/><Relationship Id="rId4" Type="http://schemas.openxmlformats.org/officeDocument/2006/relationships/hyperlink" Target="https://sansad.in/getFile/annex/268/AU2315_cE3PQK.pdf?source=pqar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-chart-showing-the-Loss-of-lives-in-train-accidents-in-percentage_fig1_30606746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303842642_Safety_at_Level_Crossings_Comparative_Analysis" TargetMode="External"/><Relationship Id="rId4" Type="http://schemas.openxmlformats.org/officeDocument/2006/relationships/hyperlink" Target="https://onlinepubs.trb.org/Onlinepubs/trr/1990/1254/1254-009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2D5288-906A-B0B6-5CA7-901D2829CB8C}"/>
              </a:ext>
            </a:extLst>
          </p:cNvPr>
          <p:cNvSpPr/>
          <p:nvPr/>
        </p:nvSpPr>
        <p:spPr>
          <a:xfrm>
            <a:off x="0" y="174625"/>
            <a:ext cx="5765800" cy="990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pc="-30" dirty="0" err="1">
                <a:latin typeface="Arial Rounded MT Bold" panose="020F0704030504030204" pitchFamily="34" charset="0"/>
              </a:rPr>
              <a:t>RailGuard</a:t>
            </a:r>
            <a:endParaRPr lang="en-US" sz="1600" spc="-30" dirty="0">
              <a:latin typeface="Arial Rounded MT Bold" panose="020F0704030504030204" pitchFamily="34" charset="0"/>
            </a:endParaRPr>
          </a:p>
          <a:p>
            <a:pPr algn="ctr"/>
            <a:r>
              <a:rPr lang="en-US" sz="1600" spc="75" dirty="0">
                <a:latin typeface="Arial Rounded MT Bold" panose="020F0704030504030204" pitchFamily="34" charset="0"/>
              </a:rPr>
              <a:t> </a:t>
            </a:r>
            <a:r>
              <a:rPr lang="en-US" sz="1600" spc="80" dirty="0">
                <a:latin typeface="Arial Rounded MT Bold" panose="020F0704030504030204" pitchFamily="34" charset="0"/>
              </a:rPr>
              <a:t>A</a:t>
            </a:r>
            <a:r>
              <a:rPr lang="en-US" sz="1600" spc="-45" dirty="0">
                <a:latin typeface="Arial Rounded MT Bold" panose="020F0704030504030204" pitchFamily="34" charset="0"/>
              </a:rPr>
              <a:t> </a:t>
            </a:r>
            <a:r>
              <a:rPr lang="en-US" sz="1600" spc="-35" dirty="0">
                <a:latin typeface="Arial Rounded MT Bold" panose="020F0704030504030204" pitchFamily="34" charset="0"/>
              </a:rPr>
              <a:t>Real-</a:t>
            </a:r>
            <a:r>
              <a:rPr lang="en-US" sz="1600" dirty="0">
                <a:latin typeface="Arial Rounded MT Bold" panose="020F0704030504030204" pitchFamily="34" charset="0"/>
              </a:rPr>
              <a:t>Time</a:t>
            </a:r>
            <a:r>
              <a:rPr lang="en-US" sz="1600" spc="-50" dirty="0">
                <a:latin typeface="Arial Rounded MT Bold" panose="020F0704030504030204" pitchFamily="34" charset="0"/>
              </a:rPr>
              <a:t> </a:t>
            </a:r>
            <a:r>
              <a:rPr lang="en-US" sz="1600" spc="-45" dirty="0">
                <a:latin typeface="Arial Rounded MT Bold" panose="020F0704030504030204" pitchFamily="34" charset="0"/>
              </a:rPr>
              <a:t>IoT-</a:t>
            </a:r>
            <a:r>
              <a:rPr lang="en-US" sz="1600" spc="-25" dirty="0">
                <a:latin typeface="Arial Rounded MT Bold" panose="020F0704030504030204" pitchFamily="34" charset="0"/>
              </a:rPr>
              <a:t>Based</a:t>
            </a:r>
            <a:r>
              <a:rPr lang="en-US" sz="1600" spc="-50" dirty="0">
                <a:latin typeface="Arial Rounded MT Bold" panose="020F0704030504030204" pitchFamily="34" charset="0"/>
              </a:rPr>
              <a:t> </a:t>
            </a:r>
            <a:r>
              <a:rPr lang="en-US" sz="1600" spc="-35" dirty="0">
                <a:latin typeface="Arial Rounded MT Bold" panose="020F0704030504030204" pitchFamily="34" charset="0"/>
              </a:rPr>
              <a:t>Railway</a:t>
            </a:r>
            <a:r>
              <a:rPr lang="en-US" sz="1600" spc="-50" dirty="0">
                <a:latin typeface="Arial Rounded MT Bold" panose="020F0704030504030204" pitchFamily="34" charset="0"/>
              </a:rPr>
              <a:t> </a:t>
            </a:r>
            <a:r>
              <a:rPr lang="en-US" sz="1600" spc="-10" dirty="0">
                <a:latin typeface="Arial Rounded MT Bold" panose="020F0704030504030204" pitchFamily="34" charset="0"/>
              </a:rPr>
              <a:t>Gate</a:t>
            </a:r>
            <a:r>
              <a:rPr lang="en-US" sz="1600" spc="-50" dirty="0">
                <a:latin typeface="Arial Rounded MT Bold" panose="020F0704030504030204" pitchFamily="34" charset="0"/>
              </a:rPr>
              <a:t> </a:t>
            </a:r>
            <a:r>
              <a:rPr lang="en-US" sz="1600" spc="-10" dirty="0">
                <a:latin typeface="Arial Rounded MT Bold" panose="020F0704030504030204" pitchFamily="34" charset="0"/>
              </a:rPr>
              <a:t>Automation</a:t>
            </a:r>
            <a:r>
              <a:rPr lang="en-US" sz="1600" spc="-50" dirty="0">
                <a:latin typeface="Arial Rounded MT Bold" panose="020F0704030504030204" pitchFamily="34" charset="0"/>
              </a:rPr>
              <a:t> </a:t>
            </a:r>
            <a:r>
              <a:rPr lang="en-US" sz="1600" spc="-25" dirty="0">
                <a:latin typeface="Arial Rounded MT Bold" panose="020F0704030504030204" pitchFamily="34" charset="0"/>
              </a:rPr>
              <a:t>and </a:t>
            </a:r>
            <a:r>
              <a:rPr lang="en-US" sz="1600" dirty="0">
                <a:latin typeface="Arial Rounded MT Bold" panose="020F0704030504030204" pitchFamily="34" charset="0"/>
              </a:rPr>
              <a:t>Alert</a:t>
            </a:r>
            <a:r>
              <a:rPr lang="en-US" sz="1600" spc="30" dirty="0">
                <a:latin typeface="Arial Rounded MT Bold" panose="020F0704030504030204" pitchFamily="34" charset="0"/>
              </a:rPr>
              <a:t> </a:t>
            </a:r>
            <a:r>
              <a:rPr lang="en-US" sz="1600" spc="-10" dirty="0">
                <a:latin typeface="Arial Rounded MT Bold" panose="020F0704030504030204" pitchFamily="34" charset="0"/>
              </a:rPr>
              <a:t>System</a:t>
            </a:r>
            <a:endParaRPr lang="en-IN" sz="1600" dirty="0"/>
          </a:p>
        </p:txBody>
      </p:sp>
      <p:sp>
        <p:nvSpPr>
          <p:cNvPr id="4" name="object 4"/>
          <p:cNvSpPr txBox="1"/>
          <p:nvPr/>
        </p:nvSpPr>
        <p:spPr>
          <a:xfrm>
            <a:off x="1435100" y="1470025"/>
            <a:ext cx="2895600" cy="11836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 algn="just">
              <a:lnSpc>
                <a:spcPct val="100000"/>
              </a:lnSpc>
              <a:spcBef>
                <a:spcPts val="90"/>
              </a:spcBef>
            </a:pPr>
            <a:r>
              <a:rPr lang="en-US" sz="1100" dirty="0">
                <a:latin typeface="Arial MT"/>
                <a:cs typeface="Tahoma"/>
              </a:rPr>
              <a:t>                  </a:t>
            </a:r>
            <a:r>
              <a:rPr lang="en-US" sz="800" dirty="0">
                <a:latin typeface="Arial MT"/>
                <a:cs typeface="Tahoma"/>
              </a:rPr>
              <a:t>AKRITI</a:t>
            </a:r>
            <a:r>
              <a:rPr sz="800" spc="15" dirty="0">
                <a:latin typeface="Arial MT"/>
                <a:cs typeface="Tahoma"/>
              </a:rPr>
              <a:t> </a:t>
            </a:r>
            <a:r>
              <a:rPr lang="en-US" sz="800" spc="-10" dirty="0">
                <a:latin typeface="Arial MT"/>
                <a:cs typeface="Tahoma"/>
              </a:rPr>
              <a:t>KUMARI</a:t>
            </a:r>
            <a:r>
              <a:rPr sz="800" spc="20" dirty="0">
                <a:latin typeface="Arial MT"/>
                <a:cs typeface="Tahoma"/>
              </a:rPr>
              <a:t> </a:t>
            </a:r>
            <a:r>
              <a:rPr sz="800" spc="-30" dirty="0">
                <a:latin typeface="Arial MT"/>
                <a:cs typeface="Tahoma"/>
              </a:rPr>
              <a:t>(220102026)</a:t>
            </a:r>
            <a:endParaRPr sz="800" dirty="0">
              <a:latin typeface="Arial MT"/>
              <a:cs typeface="Tahoma"/>
            </a:endParaRPr>
          </a:p>
          <a:p>
            <a:pPr marL="35560" algn="just">
              <a:lnSpc>
                <a:spcPct val="100000"/>
              </a:lnSpc>
              <a:spcBef>
                <a:spcPts val="35"/>
              </a:spcBef>
            </a:pPr>
            <a:r>
              <a:rPr lang="en-US" sz="800" spc="-20" dirty="0">
                <a:latin typeface="Arial MT"/>
                <a:cs typeface="Tahoma"/>
              </a:rPr>
              <a:t>                           AYUSH</a:t>
            </a:r>
            <a:r>
              <a:rPr sz="800" spc="-50" dirty="0">
                <a:latin typeface="Arial MT"/>
                <a:cs typeface="Tahoma"/>
              </a:rPr>
              <a:t> </a:t>
            </a:r>
            <a:r>
              <a:rPr lang="en-US" sz="800" spc="-10" dirty="0">
                <a:latin typeface="Arial MT"/>
                <a:cs typeface="Tahoma"/>
              </a:rPr>
              <a:t>KUMAR</a:t>
            </a:r>
            <a:r>
              <a:rPr sz="800" spc="-50" dirty="0">
                <a:latin typeface="Arial MT"/>
                <a:cs typeface="Tahoma"/>
              </a:rPr>
              <a:t> </a:t>
            </a:r>
            <a:r>
              <a:rPr sz="800" spc="-25" dirty="0">
                <a:latin typeface="Arial MT"/>
                <a:cs typeface="Tahoma"/>
              </a:rPr>
              <a:t>(220102038)</a:t>
            </a:r>
            <a:endParaRPr sz="800" dirty="0">
              <a:latin typeface="Arial MT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lang="en-US" sz="800" spc="-30" dirty="0">
                <a:latin typeface="Arial MT"/>
                <a:cs typeface="Tahoma"/>
              </a:rPr>
              <a:t>                             YASH</a:t>
            </a:r>
            <a:r>
              <a:rPr sz="800" spc="-20" dirty="0">
                <a:latin typeface="Arial MT"/>
                <a:cs typeface="Tahoma"/>
              </a:rPr>
              <a:t> </a:t>
            </a:r>
            <a:r>
              <a:rPr lang="en-US" sz="800" spc="-50" dirty="0">
                <a:latin typeface="Arial MT"/>
                <a:cs typeface="Tahoma"/>
              </a:rPr>
              <a:t>GOSWAMI</a:t>
            </a:r>
            <a:r>
              <a:rPr sz="800" spc="-15" dirty="0">
                <a:latin typeface="Arial MT"/>
                <a:cs typeface="Tahoma"/>
              </a:rPr>
              <a:t> </a:t>
            </a:r>
            <a:r>
              <a:rPr sz="800" spc="-45" dirty="0">
                <a:latin typeface="Arial MT"/>
                <a:cs typeface="Tahoma"/>
              </a:rPr>
              <a:t>(220102044)</a:t>
            </a:r>
            <a:endParaRPr sz="800" dirty="0">
              <a:latin typeface="Arial MT"/>
              <a:cs typeface="Tahoma"/>
            </a:endParaRPr>
          </a:p>
          <a:p>
            <a:pPr marL="274955" marR="269240" indent="-635" algn="ctr">
              <a:lnSpc>
                <a:spcPts val="950"/>
              </a:lnSpc>
            </a:pPr>
            <a:endParaRPr lang="en-US" sz="1100" dirty="0">
              <a:latin typeface="Arial MT"/>
              <a:cs typeface="Tahoma"/>
            </a:endParaRPr>
          </a:p>
          <a:p>
            <a:pPr marL="274955" marR="269240" indent="-635" algn="ctr">
              <a:lnSpc>
                <a:spcPts val="950"/>
              </a:lnSpc>
            </a:pPr>
            <a:endParaRPr lang="en-US" sz="1100" dirty="0">
              <a:latin typeface="Arial MT"/>
              <a:cs typeface="Tahoma"/>
            </a:endParaRPr>
          </a:p>
          <a:p>
            <a:pPr marL="274955" marR="269240" indent="-635" algn="ctr">
              <a:lnSpc>
                <a:spcPts val="950"/>
              </a:lnSpc>
            </a:pPr>
            <a:r>
              <a:rPr lang="en-US" sz="800" dirty="0">
                <a:latin typeface="Arial MT"/>
                <a:cs typeface="Arial MT"/>
              </a:rPr>
              <a:t>Supervised By-</a:t>
            </a:r>
          </a:p>
          <a:p>
            <a:pPr marL="274955" marR="269240" indent="-635" algn="ctr">
              <a:lnSpc>
                <a:spcPts val="950"/>
              </a:lnSpc>
            </a:pPr>
            <a:r>
              <a:rPr sz="800" dirty="0">
                <a:latin typeface="Arial MT"/>
                <a:cs typeface="Arial MT"/>
              </a:rPr>
              <a:t> Dr.</a:t>
            </a:r>
            <a:r>
              <a:rPr sz="800" spc="140" dirty="0">
                <a:latin typeface="Arial MT"/>
                <a:cs typeface="Arial MT"/>
              </a:rPr>
              <a:t> </a:t>
            </a:r>
            <a:r>
              <a:rPr sz="800" spc="-30" dirty="0">
                <a:latin typeface="Arial MT"/>
                <a:cs typeface="Arial MT"/>
              </a:rPr>
              <a:t>Ramesh</a:t>
            </a:r>
            <a:r>
              <a:rPr sz="800" spc="50" dirty="0">
                <a:latin typeface="Arial MT"/>
                <a:cs typeface="Arial MT"/>
              </a:rPr>
              <a:t> </a:t>
            </a:r>
            <a:r>
              <a:rPr sz="800" dirty="0">
                <a:latin typeface="Arial MT"/>
                <a:cs typeface="Arial MT"/>
              </a:rPr>
              <a:t>Ch.</a:t>
            </a:r>
            <a:r>
              <a:rPr lang="en-US" sz="800" spc="145" dirty="0">
                <a:latin typeface="Arial MT"/>
                <a:cs typeface="Arial MT"/>
              </a:rPr>
              <a:t> </a:t>
            </a:r>
            <a:r>
              <a:rPr sz="800" spc="-10" dirty="0">
                <a:latin typeface="Arial MT"/>
                <a:cs typeface="Arial MT"/>
              </a:rPr>
              <a:t>Mishra</a:t>
            </a:r>
            <a:endParaRPr lang="en-US" sz="800" spc="-10" dirty="0">
              <a:latin typeface="Arial MT"/>
              <a:cs typeface="Arial MT"/>
            </a:endParaRPr>
          </a:p>
          <a:p>
            <a:pPr marL="274955" marR="269240" indent="-635" algn="ctr">
              <a:lnSpc>
                <a:spcPts val="950"/>
              </a:lnSpc>
            </a:pPr>
            <a:r>
              <a:rPr lang="en-IN" sz="800" spc="-10" dirty="0">
                <a:latin typeface="Arial MT"/>
                <a:cs typeface="Arial MT"/>
              </a:rPr>
              <a:t>&amp;</a:t>
            </a:r>
            <a:endParaRPr sz="800" dirty="0">
              <a:latin typeface="Arial MT"/>
              <a:cs typeface="Arial MT"/>
            </a:endParaRPr>
          </a:p>
          <a:p>
            <a:pPr algn="ctr">
              <a:lnSpc>
                <a:spcPts val="915"/>
              </a:lnSpc>
            </a:pPr>
            <a:r>
              <a:rPr lang="en-IN" sz="800" dirty="0">
                <a:latin typeface="Arial MT"/>
              </a:rPr>
              <a:t>Dr. </a:t>
            </a:r>
            <a:r>
              <a:rPr lang="en-IN" sz="800" dirty="0" err="1">
                <a:latin typeface="Arial MT"/>
              </a:rPr>
              <a:t>Ngasepam</a:t>
            </a:r>
            <a:r>
              <a:rPr lang="en-IN" sz="800" dirty="0">
                <a:latin typeface="Arial MT"/>
              </a:rPr>
              <a:t> Monica Devi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DFBA-6B53-A7F4-CD84-250A976E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3089910" cy="215444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Mobile Application Features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DCC0959-8017-8B6E-B4FB-60E2F323CE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0191" y="495965"/>
            <a:ext cx="29350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Push Notifications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Sends instant “Train Approaching – Please be cautious” alerts to users, delivered within 1–2 seconds of detection.</a:t>
            </a: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Real-Time Dashboard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Live updates on train status, gate position (Open/Closed/Closing) and speed (km/h).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ETA countdown with a progress bar and event log with timestamps for full system transparency.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Issue Reporting Feature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Users can quickly report issues by selecting from the categories.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Captures contact details and sends automated email notifications to administrators for fast response.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92206-2805-1CC2-DF93-5D069321FBF8}"/>
              </a:ext>
            </a:extLst>
          </p:cNvPr>
          <p:cNvGrpSpPr/>
          <p:nvPr/>
        </p:nvGrpSpPr>
        <p:grpSpPr>
          <a:xfrm>
            <a:off x="3340100" y="479425"/>
            <a:ext cx="2028857" cy="1001772"/>
            <a:chOff x="3873500" y="1922414"/>
            <a:chExt cx="1617526" cy="100177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E7DA41-F218-C245-240E-9CE59EF86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922414"/>
              <a:ext cx="1600200" cy="81435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7EE103-71E5-6ABC-513E-E8F825EE8FBB}"/>
                </a:ext>
              </a:extLst>
            </p:cNvPr>
            <p:cNvSpPr txBox="1"/>
            <p:nvPr/>
          </p:nvSpPr>
          <p:spPr>
            <a:xfrm>
              <a:off x="3890826" y="2708742"/>
              <a:ext cx="1600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 MT"/>
                </a:rPr>
                <a:t>Push Notification for approaching Train</a:t>
              </a:r>
              <a:endParaRPr lang="en-IN" sz="800" dirty="0">
                <a:latin typeface="Arial MT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A019ABD-B63A-7564-6FEF-0FA88D1A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65" y="1758446"/>
            <a:ext cx="794535" cy="11443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F57151-C8DB-790F-6C2E-606BEFD336F1}"/>
              </a:ext>
            </a:extLst>
          </p:cNvPr>
          <p:cNvSpPr txBox="1"/>
          <p:nvPr/>
        </p:nvSpPr>
        <p:spPr>
          <a:xfrm>
            <a:off x="4323980" y="2902752"/>
            <a:ext cx="1350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MT"/>
              </a:rPr>
              <a:t>Issue Reporting Feature</a:t>
            </a:r>
            <a:endParaRPr lang="en-IN" sz="800" dirty="0">
              <a:latin typeface="Arial M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4DCFE8-8AF1-1DA1-C74E-03206AAEC3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1758446"/>
            <a:ext cx="621338" cy="11386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E65781-FB04-6E4F-88FF-9FB298059791}"/>
              </a:ext>
            </a:extLst>
          </p:cNvPr>
          <p:cNvSpPr txBox="1"/>
          <p:nvPr/>
        </p:nvSpPr>
        <p:spPr>
          <a:xfrm>
            <a:off x="3077460" y="2902752"/>
            <a:ext cx="13506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MT"/>
              </a:rPr>
              <a:t>Mobile App Dashboard</a:t>
            </a:r>
            <a:endParaRPr lang="en-IN" sz="8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3259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9877"/>
            <a:ext cx="38735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>
                <a:latin typeface="Arial Rounded MT Bold" panose="020F0704030504030204" pitchFamily="34" charset="0"/>
              </a:rPr>
              <a:t>        </a:t>
            </a:r>
            <a:r>
              <a:rPr dirty="0">
                <a:latin typeface="Arial Rounded MT Bold" panose="020F0704030504030204" pitchFamily="34" charset="0"/>
              </a:rPr>
              <a:t>What</a:t>
            </a:r>
            <a:r>
              <a:rPr spc="-40" dirty="0">
                <a:latin typeface="Arial Rounded MT Bold" panose="020F0704030504030204" pitchFamily="34" charset="0"/>
              </a:rPr>
              <a:t> </a:t>
            </a:r>
            <a:r>
              <a:rPr spc="-20" dirty="0">
                <a:latin typeface="Arial Rounded MT Bold" panose="020F0704030504030204" pitchFamily="34" charset="0"/>
              </a:rPr>
              <a:t>Makes</a:t>
            </a:r>
            <a:r>
              <a:rPr spc="-40" dirty="0">
                <a:latin typeface="Arial Rounded MT Bold" panose="020F0704030504030204" pitchFamily="34" charset="0"/>
              </a:rPr>
              <a:t> </a:t>
            </a:r>
            <a:r>
              <a:rPr dirty="0">
                <a:latin typeface="Arial Rounded MT Bold" panose="020F0704030504030204" pitchFamily="34" charset="0"/>
              </a:rPr>
              <a:t>Our</a:t>
            </a:r>
            <a:r>
              <a:rPr spc="-40" dirty="0">
                <a:latin typeface="Arial Rounded MT Bold" panose="020F0704030504030204" pitchFamily="34" charset="0"/>
              </a:rPr>
              <a:t> </a:t>
            </a:r>
            <a:r>
              <a:rPr spc="-35" dirty="0">
                <a:latin typeface="Arial Rounded MT Bold" panose="020F0704030504030204" pitchFamily="34" charset="0"/>
              </a:rPr>
              <a:t>System </a:t>
            </a:r>
            <a:r>
              <a:rPr spc="-10" dirty="0">
                <a:latin typeface="Arial Rounded MT Bold" panose="020F0704030504030204" pitchFamily="34" charset="0"/>
              </a:rPr>
              <a:t>Better?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DA9C0-B21D-7945-7792-EA64340BBB1B}"/>
              </a:ext>
            </a:extLst>
          </p:cNvPr>
          <p:cNvSpPr txBox="1"/>
          <p:nvPr/>
        </p:nvSpPr>
        <p:spPr>
          <a:xfrm>
            <a:off x="4025900" y="2510006"/>
            <a:ext cx="1371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MT"/>
              </a:rPr>
              <a:t>Speed and ETA Interface</a:t>
            </a:r>
            <a:endParaRPr lang="en-IN" sz="800" dirty="0">
              <a:latin typeface="Arial M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5B612-69CA-E3A7-BDDB-274CED785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62" y="1512709"/>
            <a:ext cx="1586204" cy="997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C4DAE-FF90-2D0C-F24A-208B1A646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575" y="562403"/>
            <a:ext cx="446650" cy="340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9F101-8939-6CE5-EA5C-60C5C790A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150" y="555625"/>
            <a:ext cx="446650" cy="3407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3CA22A-CFF5-DD8D-9E12-0DC0F05FA147}"/>
              </a:ext>
            </a:extLst>
          </p:cNvPr>
          <p:cNvCxnSpPr/>
          <p:nvPr/>
        </p:nvCxnSpPr>
        <p:spPr>
          <a:xfrm>
            <a:off x="3903662" y="936625"/>
            <a:ext cx="14938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255533-B682-5446-7E73-4118CDA74045}"/>
              </a:ext>
            </a:extLst>
          </p:cNvPr>
          <p:cNvSpPr txBox="1"/>
          <p:nvPr/>
        </p:nvSpPr>
        <p:spPr>
          <a:xfrm>
            <a:off x="4518562" y="773063"/>
            <a:ext cx="538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10km</a:t>
            </a:r>
            <a:endParaRPr lang="en-IN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5EBDD-7F59-4C0E-D4FF-FCA302459103}"/>
              </a:ext>
            </a:extLst>
          </p:cNvPr>
          <p:cNvSpPr txBox="1"/>
          <p:nvPr/>
        </p:nvSpPr>
        <p:spPr>
          <a:xfrm>
            <a:off x="3752313" y="433140"/>
            <a:ext cx="603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Sensor 1</a:t>
            </a:r>
            <a:endParaRPr lang="en-IN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F227C-9AB4-E64C-345C-FEAE7A5BE1F1}"/>
              </a:ext>
            </a:extLst>
          </p:cNvPr>
          <p:cNvSpPr txBox="1"/>
          <p:nvPr/>
        </p:nvSpPr>
        <p:spPr>
          <a:xfrm>
            <a:off x="4986850" y="427775"/>
            <a:ext cx="6032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Sensor 2</a:t>
            </a:r>
            <a:endParaRPr lang="en-IN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6A786-6E71-CA8E-C163-B17781E583D4}"/>
              </a:ext>
            </a:extLst>
          </p:cNvPr>
          <p:cNvSpPr txBox="1"/>
          <p:nvPr/>
        </p:nvSpPr>
        <p:spPr>
          <a:xfrm>
            <a:off x="254000" y="403225"/>
            <a:ext cx="36195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Multi-sensor detection with speed and ETA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Real-time speed calculation using time differential between sensors enables precise monitoring of approaching train velocity.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System supports bidirectional detection, accurately recognizing train movement from either direction for enhanced safety.</a:t>
            </a: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Real-time data logging on Firebase cloud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Event logging with timestamps for analysis and improvement, capturing every key action (detection, gate status change, train passed).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Historical data allows for pattern recognition, maintenance planning, and long-term system optimization.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Automated uploads reduce manual intervention, supporting continuous system analytics with minimal operator effort.</a:t>
            </a:r>
            <a:endParaRPr lang="en-US" sz="1000" b="1" dirty="0">
              <a:latin typeface="Arial MT"/>
            </a:endParaRP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Mobile/web dashboard for live public alerts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Visual alerts, countdown timers, and active notifications inform users about approaching trains and gate status in real time.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Estimated waiting time for road users clearly displayed, improving public planning and reducing congestion at crossings.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BE89-6D5B-57D3-FC6D-8ACFB7C3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3089910" cy="215444"/>
          </a:xfrm>
        </p:spPr>
        <p:txBody>
          <a:bodyPr/>
          <a:lstStyle/>
          <a:p>
            <a:r>
              <a:rPr lang="en-US" dirty="0"/>
              <a:t>Comparative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89FC8-755A-E695-C305-0405B0190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025"/>
            <a:ext cx="5765800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43974"/>
            <a:ext cx="3089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5" dirty="0">
                <a:latin typeface="Arial Rounded MT Bold" panose="020F0704030504030204" pitchFamily="34" charset="0"/>
              </a:rPr>
              <a:t>Challenges</a:t>
            </a:r>
            <a:r>
              <a:rPr spc="-70" dirty="0">
                <a:latin typeface="Arial Rounded MT Bold" panose="020F0704030504030204" pitchFamily="34" charset="0"/>
              </a:rPr>
              <a:t> </a:t>
            </a:r>
            <a:r>
              <a:rPr spc="-30" dirty="0">
                <a:latin typeface="Arial Rounded MT Bold" panose="020F0704030504030204" pitchFamily="34" charset="0"/>
              </a:rPr>
              <a:t>and</a:t>
            </a:r>
            <a:r>
              <a:rPr spc="-55" dirty="0">
                <a:latin typeface="Arial Rounded MT Bold" panose="020F0704030504030204" pitchFamily="34" charset="0"/>
              </a:rPr>
              <a:t> </a:t>
            </a:r>
            <a:r>
              <a:rPr lang="en-US" spc="-10" dirty="0">
                <a:latin typeface="Arial Rounded MT Bold" panose="020F0704030504030204" pitchFamily="34" charset="0"/>
              </a:rPr>
              <a:t>Solutions</a:t>
            </a:r>
            <a:endParaRPr spc="-1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F957A-1376-B90F-11D9-5FFE15B2B78E}"/>
              </a:ext>
            </a:extLst>
          </p:cNvPr>
          <p:cNvSpPr txBox="1"/>
          <p:nvPr/>
        </p:nvSpPr>
        <p:spPr>
          <a:xfrm>
            <a:off x="292100" y="555625"/>
            <a:ext cx="25908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 MT"/>
              </a:rPr>
              <a:t>➢ Sensor Sensitivity</a:t>
            </a: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Challenge: Ambient noise and uneven surfaces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Solution: Calibration, software filters, precise alignment</a:t>
            </a:r>
          </a:p>
          <a:p>
            <a:endParaRPr lang="en-US" sz="1000" b="1" dirty="0">
              <a:latin typeface="Arial MT"/>
            </a:endParaRPr>
          </a:p>
          <a:p>
            <a:r>
              <a:rPr lang="en-US" sz="1000" b="1" dirty="0">
                <a:latin typeface="Arial MT"/>
              </a:rPr>
              <a:t>➢ Power Reliability</a:t>
            </a: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Challenge: Rural power outages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Solution: Solar backup provision, stable 5V 2A supply</a:t>
            </a:r>
          </a:p>
          <a:p>
            <a:endParaRPr lang="en-US" sz="1000" b="1" dirty="0">
              <a:latin typeface="Arial MT"/>
            </a:endParaRPr>
          </a:p>
          <a:p>
            <a:r>
              <a:rPr lang="en-US" sz="1000" b="1" dirty="0">
                <a:latin typeface="Arial MT"/>
              </a:rPr>
              <a:t>➢ Network Connectivity</a:t>
            </a:r>
          </a:p>
          <a:p>
            <a:endParaRPr lang="en-US" sz="100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Challenge: Unstable Wi-Fi in remote areas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Solution: Retry mechanism, local event buffering (50 events)</a:t>
            </a:r>
            <a:endParaRPr lang="en-US" sz="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29BD66-8462-02A4-6908-AB82EE2138A7}"/>
              </a:ext>
            </a:extLst>
          </p:cNvPr>
          <p:cNvSpPr txBox="1"/>
          <p:nvPr/>
        </p:nvSpPr>
        <p:spPr>
          <a:xfrm>
            <a:off x="2882900" y="555625"/>
            <a:ext cx="2819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000" b="1" dirty="0">
                <a:effectLst/>
              </a:rPr>
              <a:t>Limitations (Current Version)</a:t>
            </a:r>
          </a:p>
          <a:p>
            <a:pPr>
              <a:buNone/>
            </a:pPr>
            <a:endParaRPr lang="en-IN" sz="1000" dirty="0">
              <a:effectLst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Firebase cloud dependency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Single communication channel (Wi-Fi)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Ultrasonic sensor range (~4 meters)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Weather sensitivity of sensors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A74E-6C8C-062A-7969-A42E3F28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" y="59877"/>
            <a:ext cx="3089910" cy="215444"/>
          </a:xfrm>
        </p:spPr>
        <p:txBody>
          <a:bodyPr/>
          <a:lstStyle/>
          <a:p>
            <a:r>
              <a:rPr lang="en-IN" b="1" dirty="0">
                <a:latin typeface="Arial Rounded MT Bold" panose="020F0704030504030204" pitchFamily="34" charset="0"/>
              </a:rPr>
              <a:t>Results Summary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301AA-C913-1BD7-E7DE-26FC27C9E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900" y="714484"/>
            <a:ext cx="5410200" cy="2185214"/>
          </a:xfrm>
        </p:spPr>
        <p:txBody>
          <a:bodyPr/>
          <a:lstStyle/>
          <a:p>
            <a:r>
              <a:rPr lang="en-IN" sz="1000" b="1" dirty="0">
                <a:latin typeface="Arial MT"/>
              </a:rPr>
              <a:t>Phase 1 - Simulation (</a:t>
            </a:r>
            <a:r>
              <a:rPr lang="en-IN" sz="1000" b="1" dirty="0" err="1">
                <a:latin typeface="Arial MT"/>
              </a:rPr>
              <a:t>Wokwi</a:t>
            </a:r>
            <a:r>
              <a:rPr lang="en-IN" sz="1000" b="1" dirty="0">
                <a:latin typeface="Arial MT"/>
              </a:rPr>
              <a:t>) :</a:t>
            </a:r>
            <a:r>
              <a:rPr lang="en-IN" sz="1000" dirty="0">
                <a:latin typeface="Arial MT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All core modules validated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Speed/ETA calculations accurate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Firebase connectivity confirmed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IN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IN" sz="800" dirty="0">
              <a:latin typeface="Arial MT"/>
            </a:endParaRPr>
          </a:p>
          <a:p>
            <a:r>
              <a:rPr lang="en-IN" sz="1000" b="1" dirty="0">
                <a:latin typeface="Arial MT"/>
              </a:rPr>
              <a:t>Phase 2 - Hardware Prototype :</a:t>
            </a:r>
            <a:r>
              <a:rPr lang="en-IN" sz="1000" dirty="0">
                <a:latin typeface="Arial MT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Physical sensors operational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Gate control mechanism functional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Mobile app real-time sync successful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System responsive to varying speeds</a:t>
            </a: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r>
              <a:rPr lang="en-IN" sz="1000" b="1" dirty="0">
                <a:latin typeface="Arial MT"/>
              </a:rPr>
              <a:t>Key Achievement :</a:t>
            </a:r>
          </a:p>
          <a:p>
            <a:r>
              <a:rPr lang="en-IN" sz="800" dirty="0">
                <a:latin typeface="Arial MT"/>
              </a:rPr>
              <a:t>Successfully transitioned from simulation to functional physical prototype with complete mobile app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B4592-10E7-15CE-9CDD-87F6A9BAEA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46225"/>
            <a:ext cx="2438400" cy="935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B65921-45C5-F324-447B-28A4D3D90E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2500" y="631825"/>
            <a:ext cx="1841409" cy="721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B543C6-3C01-06A8-8E95-C3F4C48DCB00}"/>
              </a:ext>
            </a:extLst>
          </p:cNvPr>
          <p:cNvSpPr txBox="1"/>
          <p:nvPr/>
        </p:nvSpPr>
        <p:spPr>
          <a:xfrm>
            <a:off x="3759200" y="1330781"/>
            <a:ext cx="1295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Arial MT"/>
              </a:rPr>
              <a:t>Wokwi</a:t>
            </a:r>
            <a:r>
              <a:rPr lang="en-US" sz="800" dirty="0">
                <a:latin typeface="Arial MT"/>
              </a:rPr>
              <a:t> Software Circuit</a:t>
            </a:r>
            <a:endParaRPr lang="en-IN" sz="800" dirty="0">
              <a:latin typeface="Arial M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2CCC7-5580-D0CF-6094-6ECD9227546F}"/>
              </a:ext>
            </a:extLst>
          </p:cNvPr>
          <p:cNvSpPr txBox="1"/>
          <p:nvPr/>
        </p:nvSpPr>
        <p:spPr>
          <a:xfrm>
            <a:off x="3599180" y="2482056"/>
            <a:ext cx="16154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 MT"/>
              </a:rPr>
              <a:t>Hardware Implemented Circuit</a:t>
            </a:r>
            <a:endParaRPr lang="en-IN" sz="8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9029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37880"/>
            <a:ext cx="3089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>
                <a:latin typeface="Arial Rounded MT Bold" panose="020F0704030504030204" pitchFamily="34" charset="0"/>
              </a:rPr>
              <a:t>Future</a:t>
            </a:r>
            <a:r>
              <a:rPr spc="-45" dirty="0">
                <a:latin typeface="Arial Rounded MT Bold" panose="020F0704030504030204" pitchFamily="34" charset="0"/>
              </a:rPr>
              <a:t> </a:t>
            </a:r>
            <a:r>
              <a:rPr spc="-70" dirty="0">
                <a:latin typeface="Arial Rounded MT Bold" panose="020F0704030504030204" pitchFamily="34" charset="0"/>
              </a:rPr>
              <a:t>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AAA2A-0863-CA14-ABE3-7EBAAA4D76FE}"/>
              </a:ext>
            </a:extLst>
          </p:cNvPr>
          <p:cNvSpPr txBox="1"/>
          <p:nvPr/>
        </p:nvSpPr>
        <p:spPr>
          <a:xfrm>
            <a:off x="292100" y="644138"/>
            <a:ext cx="2590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000" b="1" dirty="0">
                <a:latin typeface="Arial MT"/>
              </a:rPr>
              <a:t>Advanced Sensor Technology</a:t>
            </a: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LiDAR or infrared sensors for all-weather reliability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Camera integration (ESP32-CAM) for visual verification</a:t>
            </a: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endParaRPr lang="en-IN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000" b="1" dirty="0">
                <a:latin typeface="Arial MT"/>
              </a:rPr>
              <a:t>Enhanced Connectivity</a:t>
            </a: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GSM module (SIM800L) for backup communication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Multi-network redundancy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ED6CB-0AC7-0914-CFCC-AF627C96A5C5}"/>
              </a:ext>
            </a:extLst>
          </p:cNvPr>
          <p:cNvSpPr txBox="1"/>
          <p:nvPr/>
        </p:nvSpPr>
        <p:spPr>
          <a:xfrm>
            <a:off x="2882900" y="648196"/>
            <a:ext cx="2819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000" b="1" dirty="0">
                <a:latin typeface="Arial MT"/>
              </a:rPr>
              <a:t>Scalability Features</a:t>
            </a: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Multi-gate coordination system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Centralized dashboard for network-wide management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Integration with railway scheduling systems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1000" dirty="0">
              <a:latin typeface="Arial MT"/>
            </a:endParaRPr>
          </a:p>
          <a:p>
            <a:endParaRPr lang="en-IN" sz="1000" dirty="0">
              <a:latin typeface="Arial MT"/>
            </a:endParaRPr>
          </a:p>
          <a:p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000" b="1" dirty="0">
                <a:latin typeface="Arial MT"/>
              </a:rPr>
              <a:t>Advanced Mobile Features</a:t>
            </a:r>
            <a:endParaRPr lang="en-IN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Historical data analysis and visualization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Customizable push notifications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800" dirty="0">
                <a:latin typeface="Arial MT"/>
              </a:rPr>
              <a:t>Live train status maps</a:t>
            </a:r>
          </a:p>
        </p:txBody>
      </p:sp>
    </p:spTree>
    <p:extLst>
      <p:ext uri="{BB962C8B-B14F-4D97-AF65-F5344CB8AC3E}">
        <p14:creationId xmlns:p14="http://schemas.microsoft.com/office/powerpoint/2010/main" val="201605910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2100" y="22225"/>
            <a:ext cx="127635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>
                <a:latin typeface="Arial Rounded MT Bold" panose="020F0704030504030204" pitchFamily="34" charset="0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8544" y="1179334"/>
            <a:ext cx="57975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200" spc="-80" dirty="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F6CB-4EF4-07C4-6504-D33BB5CB4A1F}"/>
              </a:ext>
            </a:extLst>
          </p:cNvPr>
          <p:cNvSpPr txBox="1"/>
          <p:nvPr/>
        </p:nvSpPr>
        <p:spPr>
          <a:xfrm>
            <a:off x="254000" y="652929"/>
            <a:ext cx="5257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Key Innovations</a:t>
            </a:r>
            <a:endParaRPr lang="en-US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Multi-sensor intelligence with speed &amp; ETA prediction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Comprehensive Firebase cloud integration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Mobile-first approach with community engagement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Modular, scalable architecture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Real-World Impact</a:t>
            </a:r>
            <a:endParaRPr lang="en-US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Addresses 70% of rural railway accidents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Eliminates human error in gate operations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Provides real-time alerts to stakeholders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Suitable for under-served rural areas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800" dirty="0">
              <a:latin typeface="Arial MT"/>
            </a:endParaRPr>
          </a:p>
          <a:p>
            <a:r>
              <a:rPr lang="en-US" sz="1000" dirty="0" err="1">
                <a:latin typeface="Arial MT"/>
              </a:rPr>
              <a:t>RailGuard</a:t>
            </a:r>
            <a:r>
              <a:rPr lang="en-US" sz="1000" dirty="0">
                <a:latin typeface="Arial MT"/>
              </a:rPr>
              <a:t> represents a paradigm shift from passive manual crossings to intelligent, automated, community-engaged railway safety infrastructure.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A242-1162-4308-2D5D-33D7C37E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3089910" cy="215444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Research and References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670C8-C310-9BC3-8003-3DC300F22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604" y="689057"/>
            <a:ext cx="5043056" cy="812530"/>
          </a:xfrm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800" dirty="0" err="1">
                <a:latin typeface="Arial MT"/>
                <a:hlinkClick r:id="rId2"/>
              </a:rPr>
              <a:t>Lok</a:t>
            </a:r>
            <a:r>
              <a:rPr lang="es-ES" sz="800" dirty="0">
                <a:latin typeface="Arial MT"/>
                <a:hlinkClick r:id="rId2"/>
              </a:rPr>
              <a:t> </a:t>
            </a:r>
            <a:r>
              <a:rPr lang="es-ES" sz="800" dirty="0" err="1">
                <a:latin typeface="Arial MT"/>
                <a:hlinkClick r:id="rId2"/>
              </a:rPr>
              <a:t>Sabha</a:t>
            </a:r>
            <a:r>
              <a:rPr lang="es-ES" sz="800" dirty="0">
                <a:latin typeface="Arial MT"/>
                <a:hlinkClick r:id="rId2"/>
              </a:rPr>
              <a:t>/</a:t>
            </a:r>
            <a:r>
              <a:rPr lang="es-ES" sz="800" dirty="0" err="1">
                <a:latin typeface="Arial MT"/>
                <a:hlinkClick r:id="rId2"/>
              </a:rPr>
              <a:t>Rajya</a:t>
            </a:r>
            <a:r>
              <a:rPr lang="es-ES" sz="800" dirty="0">
                <a:latin typeface="Arial MT"/>
                <a:hlinkClick r:id="rId2"/>
              </a:rPr>
              <a:t> </a:t>
            </a:r>
            <a:r>
              <a:rPr lang="es-ES" sz="800" dirty="0" err="1">
                <a:latin typeface="Arial MT"/>
                <a:hlinkClick r:id="rId2"/>
              </a:rPr>
              <a:t>Sabha</a:t>
            </a:r>
            <a:r>
              <a:rPr lang="es-ES" sz="800" dirty="0">
                <a:latin typeface="Arial MT"/>
                <a:hlinkClick r:id="rId2"/>
              </a:rPr>
              <a:t> </a:t>
            </a:r>
            <a:r>
              <a:rPr lang="es-ES" sz="800" dirty="0" err="1">
                <a:latin typeface="Arial MT"/>
                <a:hlinkClick r:id="rId2"/>
              </a:rPr>
              <a:t>Reply</a:t>
            </a:r>
            <a:r>
              <a:rPr lang="es-ES" sz="800" dirty="0">
                <a:latin typeface="Arial MT"/>
                <a:hlinkClick r:id="rId2"/>
              </a:rPr>
              <a:t> (Digital </a:t>
            </a:r>
            <a:r>
              <a:rPr lang="es-ES" sz="800" dirty="0" err="1">
                <a:latin typeface="Arial MT"/>
                <a:hlinkClick r:id="rId2"/>
              </a:rPr>
              <a:t>Sansad</a:t>
            </a:r>
            <a:r>
              <a:rPr lang="es-ES" sz="800" dirty="0">
                <a:latin typeface="Arial MT"/>
                <a:hlinkClick r:id="rId2"/>
              </a:rPr>
              <a:t>)</a:t>
            </a:r>
            <a:r>
              <a:rPr lang="es-ES" sz="800" dirty="0">
                <a:latin typeface="Arial MT"/>
              </a:rPr>
              <a:t>. [1]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 MT"/>
                <a:hlinkClick r:id="rId3"/>
              </a:rPr>
              <a:t>Press Information Bureau (PIB) Release</a:t>
            </a:r>
            <a:r>
              <a:rPr lang="en-IN" sz="800" dirty="0">
                <a:latin typeface="Arial MT"/>
              </a:rPr>
              <a:t>. [2]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800" dirty="0" err="1">
                <a:latin typeface="Arial MT"/>
                <a:hlinkClick r:id="rId4"/>
              </a:rPr>
              <a:t>Rajya</a:t>
            </a:r>
            <a:r>
              <a:rPr lang="es-ES" sz="800" dirty="0">
                <a:latin typeface="Arial MT"/>
                <a:hlinkClick r:id="rId4"/>
              </a:rPr>
              <a:t> </a:t>
            </a:r>
            <a:r>
              <a:rPr lang="es-ES" sz="800" dirty="0" err="1">
                <a:latin typeface="Arial MT"/>
                <a:hlinkClick r:id="rId4"/>
              </a:rPr>
              <a:t>Sabha</a:t>
            </a:r>
            <a:r>
              <a:rPr lang="es-ES" sz="800" dirty="0">
                <a:latin typeface="Arial MT"/>
                <a:hlinkClick r:id="rId4"/>
              </a:rPr>
              <a:t> </a:t>
            </a:r>
            <a:r>
              <a:rPr lang="es-ES" sz="800" dirty="0" err="1">
                <a:latin typeface="Arial MT"/>
                <a:hlinkClick r:id="rId4"/>
              </a:rPr>
              <a:t>Reply</a:t>
            </a:r>
            <a:r>
              <a:rPr lang="es-ES" sz="800" dirty="0">
                <a:latin typeface="Arial MT"/>
                <a:hlinkClick r:id="rId4"/>
              </a:rPr>
              <a:t> (Digital </a:t>
            </a:r>
            <a:r>
              <a:rPr lang="es-ES" sz="800" dirty="0" err="1">
                <a:latin typeface="Arial MT"/>
                <a:hlinkClick r:id="rId4"/>
              </a:rPr>
              <a:t>Sansad</a:t>
            </a:r>
            <a:r>
              <a:rPr lang="es-ES" sz="800" dirty="0">
                <a:latin typeface="Arial MT"/>
                <a:hlinkClick r:id="rId4"/>
              </a:rPr>
              <a:t>)</a:t>
            </a:r>
            <a:r>
              <a:rPr lang="es-ES" sz="800" dirty="0">
                <a:latin typeface="Arial MT"/>
              </a:rPr>
              <a:t>. [3]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Arial MT"/>
                <a:hlinkClick r:id="rId5"/>
              </a:rPr>
              <a:t>ResearchGate, citing Indian Railways Annual Report and Accounts 2014-15</a:t>
            </a:r>
            <a:r>
              <a:rPr lang="en-US" sz="800" dirty="0">
                <a:latin typeface="Arial MT"/>
              </a:rPr>
              <a:t>. [4]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 MT"/>
                <a:hlinkClick r:id="rId6"/>
              </a:rPr>
              <a:t>Transportation Research Board</a:t>
            </a:r>
            <a:r>
              <a:rPr lang="en-IN" sz="800" dirty="0">
                <a:latin typeface="Arial MT"/>
              </a:rPr>
              <a:t>. [5]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800" dirty="0">
                <a:latin typeface="Arial MT"/>
                <a:hlinkClick r:id="rId7"/>
              </a:rPr>
              <a:t>ResearchGate, citing national data</a:t>
            </a:r>
            <a:r>
              <a:rPr lang="en-IN" sz="800" dirty="0">
                <a:latin typeface="Arial MT"/>
              </a:rPr>
              <a:t>. [6]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8336D-2D92-876F-28CF-B6FD725F65A8}"/>
              </a:ext>
            </a:extLst>
          </p:cNvPr>
          <p:cNvSpPr txBox="1"/>
          <p:nvPr/>
        </p:nvSpPr>
        <p:spPr>
          <a:xfrm>
            <a:off x="57404" y="402640"/>
            <a:ext cx="252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Arial MT"/>
              </a:rPr>
              <a:t>Reference Links</a:t>
            </a:r>
            <a:endParaRPr lang="en-IN" sz="1200" b="1" u="sng" dirty="0">
              <a:latin typeface="Arial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8C76-DD3C-8A0A-5CC1-E9ADA3B4A4E8}"/>
              </a:ext>
            </a:extLst>
          </p:cNvPr>
          <p:cNvSpPr txBox="1"/>
          <p:nvPr/>
        </p:nvSpPr>
        <p:spPr>
          <a:xfrm>
            <a:off x="57404" y="1507228"/>
            <a:ext cx="55686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latin typeface="Arial MT"/>
              </a:rPr>
              <a:t>Research Papers</a:t>
            </a:r>
          </a:p>
          <a:p>
            <a:endParaRPr lang="en-US" sz="12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Arial MT"/>
              </a:rPr>
              <a:t>Automatic Railway Gate Controlling and </a:t>
            </a:r>
            <a:r>
              <a:rPr lang="en-US" sz="800" dirty="0" err="1">
                <a:latin typeface="Arial MT"/>
              </a:rPr>
              <a:t>SmartSystem</a:t>
            </a:r>
            <a:r>
              <a:rPr lang="en-US" sz="800" dirty="0">
                <a:latin typeface="Arial MT"/>
              </a:rPr>
              <a:t> of Railway Gate Crossing using IoT (</a:t>
            </a:r>
            <a:r>
              <a:rPr lang="sv-SE" sz="800" dirty="0">
                <a:latin typeface="Arial MT"/>
              </a:rPr>
              <a:t>By: Akash Waghmare, Himanshu Ghate, Gaurav Maske, Pradarshit Kurzekar) (</a:t>
            </a:r>
            <a:r>
              <a:rPr lang="en-US" sz="800" b="1" dirty="0">
                <a:latin typeface="Arial MT"/>
              </a:rPr>
              <a:t>Published in: Recent Trends in Information Technology and its </a:t>
            </a:r>
            <a:r>
              <a:rPr lang="en-US" sz="800" b="1" dirty="0" err="1">
                <a:latin typeface="Arial MT"/>
              </a:rPr>
              <a:t>Appli</a:t>
            </a:r>
            <a:r>
              <a:rPr lang="en-US" sz="800" b="1" dirty="0">
                <a:latin typeface="Arial MT"/>
              </a:rPr>
              <a:t>-cation, Vol. 3, Issue 1, 2020</a:t>
            </a:r>
            <a:r>
              <a:rPr lang="en-US" sz="800" dirty="0">
                <a:latin typeface="Arial M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sv-SE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Arial MT"/>
              </a:rPr>
              <a:t>Automatic Railway Gate and Crossing </a:t>
            </a:r>
            <a:r>
              <a:rPr lang="en-US" sz="800" dirty="0" err="1">
                <a:latin typeface="Arial MT"/>
              </a:rPr>
              <a:t>Controlbased</a:t>
            </a:r>
            <a:r>
              <a:rPr lang="en-US" sz="800" dirty="0">
                <a:latin typeface="Arial MT"/>
              </a:rPr>
              <a:t> Sensors &amp; Microcontroller (By: Ahmed Salih Mahdi Al-Zuhairi) (</a:t>
            </a:r>
            <a:r>
              <a:rPr lang="en-US" sz="800" b="1" dirty="0">
                <a:latin typeface="Arial MT"/>
              </a:rPr>
              <a:t>Published in: International Journal of Computer Trends and </a:t>
            </a:r>
            <a:r>
              <a:rPr lang="en-US" sz="800" b="1" dirty="0" err="1">
                <a:latin typeface="Arial MT"/>
              </a:rPr>
              <a:t>Technology,Vol</a:t>
            </a:r>
            <a:r>
              <a:rPr lang="en-US" sz="800" b="1" dirty="0">
                <a:latin typeface="Arial MT"/>
              </a:rPr>
              <a:t>. 4, Issue 7, July 2013</a:t>
            </a:r>
            <a:r>
              <a:rPr lang="en-US" sz="800" dirty="0">
                <a:latin typeface="Arial M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latin typeface="Arial MT"/>
              </a:rPr>
              <a:t>Smart Railway Track and Crossing Gate </a:t>
            </a:r>
            <a:r>
              <a:rPr lang="en-US" sz="800" dirty="0" err="1">
                <a:latin typeface="Arial MT"/>
              </a:rPr>
              <a:t>Secu-rity</a:t>
            </a:r>
            <a:r>
              <a:rPr lang="en-US" sz="800" dirty="0">
                <a:latin typeface="Arial MT"/>
              </a:rPr>
              <a:t> System Based on IoT (</a:t>
            </a:r>
            <a:r>
              <a:rPr lang="da-DK" sz="800" dirty="0">
                <a:latin typeface="Arial MT"/>
              </a:rPr>
              <a:t>By: Mir Sajjad Hussain Talpur et al.) (</a:t>
            </a:r>
            <a:r>
              <a:rPr lang="en-US" sz="800" b="1" dirty="0">
                <a:latin typeface="Arial MT"/>
              </a:rPr>
              <a:t>Published in: International Journal of Advanced Trends in Computer Sci-</a:t>
            </a:r>
            <a:r>
              <a:rPr lang="en-US" sz="800" b="1" dirty="0" err="1">
                <a:latin typeface="Arial MT"/>
              </a:rPr>
              <a:t>ence</a:t>
            </a:r>
            <a:r>
              <a:rPr lang="en-US" sz="800" b="1" dirty="0">
                <a:latin typeface="Arial MT"/>
              </a:rPr>
              <a:t> and Engineering, Vol. 10, No. 2, 2021</a:t>
            </a:r>
            <a:r>
              <a:rPr lang="en-US" sz="800" dirty="0">
                <a:latin typeface="Arial M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946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5B52-E560-5EB5-69DC-2B18595B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3089910" cy="215444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Publications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2A09-AFE1-BF6E-FC75-DB153B3BE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300" y="674944"/>
            <a:ext cx="5562600" cy="492443"/>
          </a:xfrm>
        </p:spPr>
        <p:txBody>
          <a:bodyPr/>
          <a:lstStyle/>
          <a:p>
            <a:r>
              <a:rPr lang="en-IN" b="1" dirty="0">
                <a:latin typeface="Arial MT"/>
              </a:rPr>
              <a:t>Research Paper – </a:t>
            </a:r>
          </a:p>
          <a:p>
            <a:r>
              <a:rPr lang="en-IN" sz="1000" dirty="0">
                <a:latin typeface="Arial MT"/>
              </a:rPr>
              <a:t>Ayush Kumar, Akriti Kumari, and Yash Goswami. "</a:t>
            </a:r>
            <a:r>
              <a:rPr lang="en-IN" sz="1000" dirty="0" err="1">
                <a:latin typeface="Arial MT"/>
              </a:rPr>
              <a:t>RailGuard</a:t>
            </a:r>
            <a:r>
              <a:rPr lang="en-IN" sz="1000" dirty="0">
                <a:latin typeface="Arial MT"/>
              </a:rPr>
              <a:t>: A Real-Time IoT-Based Railway Gate Automation and Alert System." (Ongoing Research Paper)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E72ACBD-20E1-F3CA-59DC-704BFF1F4D6C}"/>
              </a:ext>
            </a:extLst>
          </p:cNvPr>
          <p:cNvSpPr txBox="1">
            <a:spLocks/>
          </p:cNvSpPr>
          <p:nvPr/>
        </p:nvSpPr>
        <p:spPr>
          <a:xfrm>
            <a:off x="95300" y="1454229"/>
            <a:ext cx="5562600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Arial MT"/>
              </a:rPr>
              <a:t>Under the Guidance of  </a:t>
            </a:r>
            <a:r>
              <a:rPr lang="en-IN" sz="1100" b="1" dirty="0">
                <a:latin typeface="Arial MT"/>
              </a:rPr>
              <a:t>– </a:t>
            </a:r>
          </a:p>
          <a:p>
            <a:r>
              <a:rPr lang="en-IN" sz="1000" dirty="0">
                <a:latin typeface="Arial MT"/>
              </a:rPr>
              <a:t>Dr. Ramesh Ch. </a:t>
            </a:r>
            <a:r>
              <a:rPr lang="en-IN" sz="1000">
                <a:latin typeface="Arial MT"/>
              </a:rPr>
              <a:t>Mishra &amp; </a:t>
            </a:r>
            <a:r>
              <a:rPr lang="en-IN" sz="1000" dirty="0">
                <a:latin typeface="Arial MT"/>
              </a:rPr>
              <a:t>Dr. </a:t>
            </a:r>
            <a:r>
              <a:rPr lang="en-IN" sz="1000" dirty="0" err="1">
                <a:latin typeface="Arial MT"/>
              </a:rPr>
              <a:t>Ngasepam</a:t>
            </a:r>
            <a:r>
              <a:rPr lang="en-IN" sz="1000" dirty="0">
                <a:latin typeface="Arial MT"/>
              </a:rPr>
              <a:t> Monica Devi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E6924A-BAE9-7D97-4440-865649F648D5}"/>
              </a:ext>
            </a:extLst>
          </p:cNvPr>
          <p:cNvSpPr txBox="1">
            <a:spLocks/>
          </p:cNvSpPr>
          <p:nvPr/>
        </p:nvSpPr>
        <p:spPr>
          <a:xfrm>
            <a:off x="95300" y="2079625"/>
            <a:ext cx="5562600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Arial MT"/>
              </a:rPr>
              <a:t>Group Details –</a:t>
            </a:r>
          </a:p>
          <a:p>
            <a:r>
              <a:rPr lang="en-IN" sz="1000" dirty="0">
                <a:latin typeface="Arial MT"/>
              </a:rPr>
              <a:t>Ayush Kumar</a:t>
            </a:r>
          </a:p>
          <a:p>
            <a:r>
              <a:rPr lang="en-IN" sz="1000" dirty="0">
                <a:latin typeface="Arial MT"/>
              </a:rPr>
              <a:t>Akriti Kumari</a:t>
            </a:r>
          </a:p>
          <a:p>
            <a:r>
              <a:rPr lang="en-IN" sz="1000" dirty="0">
                <a:latin typeface="Arial MT"/>
              </a:rPr>
              <a:t>Yash Goswami</a:t>
            </a:r>
          </a:p>
        </p:txBody>
      </p:sp>
    </p:spTree>
    <p:extLst>
      <p:ext uri="{BB962C8B-B14F-4D97-AF65-F5344CB8AC3E}">
        <p14:creationId xmlns:p14="http://schemas.microsoft.com/office/powerpoint/2010/main" val="420849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7788" y="1198777"/>
            <a:ext cx="172593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dirty="0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sz="2450" b="1" spc="1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000000"/>
                </a:solidFill>
                <a:latin typeface="Arial"/>
                <a:cs typeface="Arial"/>
              </a:rPr>
              <a:t>You!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578-4228-74B2-0C1F-F2576578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59877"/>
            <a:ext cx="3397200" cy="430887"/>
          </a:xfrm>
        </p:spPr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Consequential Train Accident Deaths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73506-20EE-86B6-518E-F1E6CF52C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025"/>
            <a:ext cx="5765800" cy="2917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7019EE-E81F-7CBA-7478-7723B5467CFA}"/>
              </a:ext>
            </a:extLst>
          </p:cNvPr>
          <p:cNvSpPr txBox="1"/>
          <p:nvPr/>
        </p:nvSpPr>
        <p:spPr>
          <a:xfrm>
            <a:off x="4919345" y="1483628"/>
            <a:ext cx="4781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 MT"/>
              </a:rPr>
              <a:t>[1] [2] [3]</a:t>
            </a:r>
            <a:endParaRPr lang="en-IN" sz="600" dirty="0">
              <a:solidFill>
                <a:schemeClr val="bg1"/>
              </a:solidFill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4564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59877"/>
            <a:ext cx="2816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>
                <a:latin typeface="Arial Rounded MT Bold" panose="020F0704030504030204" pitchFamily="34" charset="0"/>
              </a:rPr>
              <a:t>Literature</a:t>
            </a:r>
            <a:r>
              <a:rPr spc="-20" dirty="0">
                <a:latin typeface="Arial Rounded MT Bold" panose="020F0704030504030204" pitchFamily="34" charset="0"/>
              </a:rPr>
              <a:t> </a:t>
            </a:r>
            <a:r>
              <a:rPr spc="-40" dirty="0">
                <a:latin typeface="Arial Rounded MT Bold" panose="020F0704030504030204" pitchFamily="34" charset="0"/>
              </a:rPr>
              <a:t>Survey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EDD90-2645-A464-45AB-EA0720066028}"/>
              </a:ext>
            </a:extLst>
          </p:cNvPr>
          <p:cNvSpPr txBox="1"/>
          <p:nvPr/>
        </p:nvSpPr>
        <p:spPr>
          <a:xfrm>
            <a:off x="254000" y="479425"/>
            <a:ext cx="5257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latin typeface="Arial MT"/>
              </a:rPr>
              <a:t>Automatic Railway Gate Controlling and </a:t>
            </a:r>
            <a:r>
              <a:rPr lang="en-US" sz="1000" dirty="0" err="1">
                <a:latin typeface="Arial MT"/>
              </a:rPr>
              <a:t>SmartSystem</a:t>
            </a:r>
            <a:r>
              <a:rPr lang="en-US" sz="1000" dirty="0">
                <a:latin typeface="Arial MT"/>
              </a:rPr>
              <a:t> of Railway Gate Crossing using IoT (</a:t>
            </a:r>
            <a:r>
              <a:rPr lang="sv-SE" sz="1000" dirty="0">
                <a:latin typeface="Arial MT"/>
              </a:rPr>
              <a:t>By: Akash Waghmare, Himanshu Ghate, Gaurav Maske, Pradarshit Kurzekar) (</a:t>
            </a:r>
            <a:r>
              <a:rPr lang="en-US" sz="1000" b="1" dirty="0">
                <a:latin typeface="Arial MT"/>
              </a:rPr>
              <a:t>Published in: Recent Trends in Information Technology and its </a:t>
            </a:r>
            <a:r>
              <a:rPr lang="en-US" sz="1000" b="1" dirty="0" err="1">
                <a:latin typeface="Arial MT"/>
              </a:rPr>
              <a:t>Appli</a:t>
            </a:r>
            <a:r>
              <a:rPr lang="en-US" sz="1000" b="1" dirty="0">
                <a:latin typeface="Arial MT"/>
              </a:rPr>
              <a:t>-cation, Vol. 3, Issue 1, 2020</a:t>
            </a:r>
            <a:r>
              <a:rPr lang="en-US" sz="1000" dirty="0">
                <a:latin typeface="Arial M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Pros: Good connectivity in urban areas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Cons: Heavily internet dependent, unreliable in rural settings</a:t>
            </a:r>
          </a:p>
          <a:p>
            <a:endParaRPr lang="en-US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latin typeface="Arial MT"/>
              </a:rPr>
              <a:t>Automatic Railway Gate and Crossing </a:t>
            </a:r>
            <a:r>
              <a:rPr lang="en-US" sz="1000" dirty="0" err="1">
                <a:latin typeface="Arial MT"/>
              </a:rPr>
              <a:t>Controlbased</a:t>
            </a:r>
            <a:r>
              <a:rPr lang="en-US" sz="1000" dirty="0">
                <a:latin typeface="Arial MT"/>
              </a:rPr>
              <a:t> Sensors &amp; Microcontroller (By: Ahmed Salih Mahdi Al-Zuhairi) (</a:t>
            </a:r>
            <a:r>
              <a:rPr lang="en-US" sz="1000" b="1" dirty="0">
                <a:latin typeface="Arial MT"/>
              </a:rPr>
              <a:t>Published in: International Journal of Computer Trends and </a:t>
            </a:r>
            <a:r>
              <a:rPr lang="en-US" sz="1000" b="1" dirty="0" err="1">
                <a:latin typeface="Arial MT"/>
              </a:rPr>
              <a:t>Technology,Vol</a:t>
            </a:r>
            <a:r>
              <a:rPr lang="en-US" sz="1000" b="1" dirty="0">
                <a:latin typeface="Arial MT"/>
              </a:rPr>
              <a:t>. 4, Issue 7, July 2013</a:t>
            </a:r>
            <a:r>
              <a:rPr lang="en-US" sz="1000" dirty="0">
                <a:latin typeface="Arial M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Pros: Reliable detection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Cons: No remote access or alert capabilities</a:t>
            </a:r>
          </a:p>
          <a:p>
            <a:endParaRPr lang="en-US" sz="10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dirty="0">
                <a:latin typeface="Arial MT"/>
              </a:rPr>
              <a:t>Smart Railway Track and Crossing Gate </a:t>
            </a:r>
            <a:r>
              <a:rPr lang="en-US" sz="1000" dirty="0" err="1">
                <a:latin typeface="Arial MT"/>
              </a:rPr>
              <a:t>Secu-rity</a:t>
            </a:r>
            <a:r>
              <a:rPr lang="en-US" sz="1000" dirty="0">
                <a:latin typeface="Arial MT"/>
              </a:rPr>
              <a:t> System Based on IoT (</a:t>
            </a:r>
            <a:r>
              <a:rPr lang="da-DK" sz="1000" dirty="0">
                <a:latin typeface="Arial MT"/>
              </a:rPr>
              <a:t>By: Mir Sajjad Hussain Talpur et al.) (</a:t>
            </a:r>
            <a:r>
              <a:rPr lang="en-US" sz="1000" b="1" dirty="0">
                <a:latin typeface="Arial MT"/>
              </a:rPr>
              <a:t>Published in: International Journal of Advanced Trends in Computer Sci-</a:t>
            </a:r>
            <a:r>
              <a:rPr lang="en-US" sz="1000" b="1" dirty="0" err="1">
                <a:latin typeface="Arial MT"/>
              </a:rPr>
              <a:t>ence</a:t>
            </a:r>
            <a:r>
              <a:rPr lang="en-US" sz="1000" b="1" dirty="0">
                <a:latin typeface="Arial MT"/>
              </a:rPr>
              <a:t> and Engineering, Vol. 10, No. 2, 2021</a:t>
            </a:r>
            <a:r>
              <a:rPr lang="en-US" sz="1000" dirty="0">
                <a:latin typeface="Arial MT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Pros: High accuracy detection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Cons: Complex setups, high cost, maintenance issues</a:t>
            </a:r>
          </a:p>
          <a:p>
            <a:endParaRPr lang="en-US" sz="1000" dirty="0">
              <a:latin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77"/>
            <a:ext cx="34734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dirty="0">
                <a:latin typeface="Arial Rounded MT Bold" panose="020F0704030504030204" pitchFamily="34" charset="0"/>
              </a:rPr>
              <a:t>     Motivation: Why </a:t>
            </a:r>
            <a:r>
              <a:rPr lang="en-IN" dirty="0" err="1">
                <a:latin typeface="Arial Rounded MT Bold" panose="020F0704030504030204" pitchFamily="34" charset="0"/>
              </a:rPr>
              <a:t>RailGuard</a:t>
            </a:r>
            <a:r>
              <a:rPr lang="en-IN" dirty="0">
                <a:latin typeface="Arial Rounded MT Bold" panose="020F0704030504030204" pitchFamily="34" charset="0"/>
              </a:rPr>
              <a:t>?</a:t>
            </a:r>
            <a:endParaRPr spc="-20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FB8DF-2FD6-8FAC-F518-903D43D4B36C}"/>
              </a:ext>
            </a:extLst>
          </p:cNvPr>
          <p:cNvSpPr txBox="1"/>
          <p:nvPr/>
        </p:nvSpPr>
        <p:spPr>
          <a:xfrm>
            <a:off x="215900" y="403225"/>
            <a:ext cx="52959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MT"/>
              </a:rPr>
              <a:t>Current Issues</a:t>
            </a:r>
          </a:p>
          <a:p>
            <a:endParaRPr lang="en-US" sz="6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Lack of Automation</a:t>
            </a:r>
            <a:endParaRPr lang="en-US" sz="1050" b="1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Most rural crossings rely on manual gates, increasing accident risks.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Human-operated systems vulnerable to fatigue and error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Staff shortages leave many crossings temporarily unmanned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No backup systems during operator absence or emergencies</a:t>
            </a:r>
          </a:p>
          <a:p>
            <a:endParaRPr lang="en-US" sz="105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Human Error &amp; Miscommunication</a:t>
            </a:r>
            <a:endParaRPr lang="en-US" sz="105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Gatekeeper mistakes and poor inter-station coordination cause frequent accidents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Communication gaps between railway control rooms and crossing operators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Delayed emergency response times compromise safety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Manual systems lack fail-safe mechanisms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5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No Real-Time Alerts</a:t>
            </a:r>
            <a:endParaRPr lang="en-US" sz="105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Pedestrians and drivers remain unaware of approaching trains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Zero advance warning systems for nearby communities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Limited or no communication between train operators and crossing management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>
                <a:latin typeface="Arial MT"/>
              </a:rPr>
              <a:t>Absence of digital platforms for public safety information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9845"/>
            <a:ext cx="3089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r>
              <a:rPr lang="en-IN" b="1" dirty="0">
                <a:latin typeface="Arial Rounded MT Bold" panose="020F0704030504030204" pitchFamily="34" charset="0"/>
              </a:rPr>
              <a:t>Problem Statement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37EC48-66D4-E998-89C1-9C51DE9DE336}"/>
              </a:ext>
            </a:extLst>
          </p:cNvPr>
          <p:cNvGrpSpPr/>
          <p:nvPr/>
        </p:nvGrpSpPr>
        <p:grpSpPr>
          <a:xfrm>
            <a:off x="197467" y="403225"/>
            <a:ext cx="4724400" cy="1437912"/>
            <a:chOff x="215900" y="566657"/>
            <a:chExt cx="4724400" cy="143791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C4FA8B-1C4D-0C50-C4E2-B9B867CDE910}"/>
                </a:ext>
              </a:extLst>
            </p:cNvPr>
            <p:cNvSpPr txBox="1"/>
            <p:nvPr/>
          </p:nvSpPr>
          <p:spPr>
            <a:xfrm>
              <a:off x="215900" y="566657"/>
              <a:ext cx="40430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rial MT"/>
                </a:rPr>
                <a:t>Railway Crossing Safety Crisis in Rural Areas</a:t>
              </a:r>
              <a:endParaRPr lang="en-US" sz="1200" dirty="0">
                <a:latin typeface="Arial M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AB0381-EAD0-46E5-33F9-B8C41C8E2EA8}"/>
                </a:ext>
              </a:extLst>
            </p:cNvPr>
            <p:cNvSpPr txBox="1"/>
            <p:nvPr/>
          </p:nvSpPr>
          <p:spPr>
            <a:xfrm>
              <a:off x="215900" y="835018"/>
              <a:ext cx="47244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Arial MT"/>
                </a:rPr>
                <a:t>61% of railway accidents in rural areas occur at unmanned or manually operated crossings. [</a:t>
              </a:r>
              <a:r>
                <a:rPr lang="en-US" sz="1000" dirty="0">
                  <a:latin typeface="Arial MT"/>
                  <a:hlinkClick r:id="rId3"/>
                </a:rPr>
                <a:t>ResearchGate, citing Indian Railways Annual Report and Accounts 2014-15</a:t>
              </a:r>
              <a:r>
                <a:rPr lang="en-US" sz="1000" dirty="0">
                  <a:latin typeface="Arial MT"/>
                </a:rPr>
                <a:t>]</a:t>
              </a:r>
            </a:p>
            <a:p>
              <a:pPr marL="171450" indent="-171450" algn="l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Arial MT"/>
                </a:rPr>
                <a:t>Average response time at manual gates exceeds safety thresholds by 20 seconds. [</a:t>
              </a:r>
              <a:r>
                <a:rPr lang="en-IN" sz="1000" dirty="0">
                  <a:latin typeface="Arial MT"/>
                  <a:hlinkClick r:id="rId4"/>
                </a:rPr>
                <a:t>Transportation Research Board</a:t>
              </a:r>
              <a:r>
                <a:rPr lang="en-IN" sz="1000" dirty="0">
                  <a:latin typeface="Arial MT"/>
                </a:rPr>
                <a:t>]</a:t>
              </a:r>
            </a:p>
            <a:p>
              <a:pPr marL="171450" indent="-171450" algn="l">
                <a:buFont typeface="Wingdings" panose="05000000000000000000" pitchFamily="2" charset="2"/>
                <a:buChar char="Ø"/>
              </a:pPr>
              <a:r>
                <a:rPr lang="en-US" sz="1000" dirty="0">
                  <a:latin typeface="Arial MT"/>
                </a:rPr>
                <a:t>95% of accidents attributed to human error and miscommunication. [</a:t>
              </a:r>
              <a:r>
                <a:rPr lang="en-IN" sz="1000" dirty="0">
                  <a:latin typeface="Arial MT"/>
                  <a:hlinkClick r:id="rId5"/>
                </a:rPr>
                <a:t>ResearchGate, citing national data</a:t>
              </a:r>
              <a:r>
                <a:rPr lang="en-IN" sz="1000" dirty="0">
                  <a:latin typeface="Arial MT"/>
                </a:rPr>
                <a:t>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0C435BE-FFE5-AACB-595E-D170914ADBCE}"/>
              </a:ext>
            </a:extLst>
          </p:cNvPr>
          <p:cNvGrpSpPr/>
          <p:nvPr/>
        </p:nvGrpSpPr>
        <p:grpSpPr>
          <a:xfrm>
            <a:off x="197467" y="1811338"/>
            <a:ext cx="4648200" cy="1433512"/>
            <a:chOff x="366268" y="1931241"/>
            <a:chExt cx="4648200" cy="14335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D09DCC-37EA-02F8-5810-C329770337E4}"/>
                </a:ext>
              </a:extLst>
            </p:cNvPr>
            <p:cNvSpPr txBox="1"/>
            <p:nvPr/>
          </p:nvSpPr>
          <p:spPr>
            <a:xfrm>
              <a:off x="366268" y="1931241"/>
              <a:ext cx="28841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b="1" dirty="0">
                  <a:latin typeface="Arial MT"/>
                </a:rPr>
                <a:t>Our solution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0A763D-5EEC-7BB0-5006-18B41E31EA47}"/>
                </a:ext>
              </a:extLst>
            </p:cNvPr>
            <p:cNvSpPr txBox="1"/>
            <p:nvPr/>
          </p:nvSpPr>
          <p:spPr>
            <a:xfrm>
              <a:off x="366268" y="2195202"/>
              <a:ext cx="46482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b="1" dirty="0" err="1"/>
                <a:t>RailGuard</a:t>
              </a:r>
              <a:r>
                <a:rPr lang="en-US" sz="1000" b="1" dirty="0"/>
                <a:t>: Intelligent IoT-Based Railway Gate Automation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dirty="0"/>
                <a:t>Automated Detection: Multi-sensor system (3 ultrasonic sensors) for comprehensive train tracking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dirty="0"/>
                <a:t>Predictive Intelligence: Real-time speed calculation and ETA prediction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dirty="0"/>
                <a:t>Mobile Alerts: Push notifications to users within 1-2 seconds of detection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dirty="0"/>
                <a:t>Cloud Integration: Firebase-based logging for analytics and monitoring</a:t>
              </a:r>
            </a:p>
            <a:p>
              <a:endParaRPr lang="en-IN" sz="1000" dirty="0">
                <a:latin typeface="Arial MT"/>
              </a:endParaRPr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59877"/>
            <a:ext cx="3089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>
                <a:latin typeface="Arial Rounded MT Bold" panose="020F0704030504030204" pitchFamily="34" charset="0"/>
              </a:rPr>
              <a:t>System</a:t>
            </a:r>
            <a:r>
              <a:rPr spc="-75" dirty="0">
                <a:latin typeface="Arial Rounded MT Bold" panose="020F0704030504030204" pitchFamily="34" charset="0"/>
              </a:rPr>
              <a:t> </a:t>
            </a:r>
            <a:r>
              <a:rPr spc="-45" dirty="0">
                <a:latin typeface="Arial Rounded MT Bold" panose="020F0704030504030204" pitchFamily="34" charset="0"/>
              </a:rPr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900" y="481597"/>
            <a:ext cx="4469537" cy="22816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2038" y="2857192"/>
            <a:ext cx="503682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800" spc="-40" dirty="0">
                <a:latin typeface="Arial Rounded MT Bold" panose="020F0704030504030204" pitchFamily="34" charset="0"/>
                <a:cs typeface="Tahoma"/>
              </a:rPr>
              <a:t>Automated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45" dirty="0">
                <a:latin typeface="Arial Rounded MT Bold" panose="020F0704030504030204" pitchFamily="34" charset="0"/>
                <a:cs typeface="Tahoma"/>
              </a:rPr>
              <a:t>Railway</a:t>
            </a:r>
            <a:r>
              <a:rPr sz="800" spc="-35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Gate</a:t>
            </a:r>
            <a:r>
              <a:rPr sz="800" spc="-35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25" dirty="0">
                <a:latin typeface="Arial Rounded MT Bold" panose="020F0704030504030204" pitchFamily="34" charset="0"/>
                <a:cs typeface="Tahoma"/>
              </a:rPr>
              <a:t>Control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65" dirty="0">
                <a:latin typeface="Arial Rounded MT Bold" panose="020F0704030504030204" pitchFamily="34" charset="0"/>
                <a:cs typeface="Tahoma"/>
              </a:rPr>
              <a:t>using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10" dirty="0">
                <a:latin typeface="Arial Rounded MT Bold" panose="020F0704030504030204" pitchFamily="34" charset="0"/>
                <a:cs typeface="Tahoma"/>
              </a:rPr>
              <a:t>ESP32,</a:t>
            </a:r>
            <a:r>
              <a:rPr sz="800" spc="-35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55" dirty="0">
                <a:latin typeface="Arial Rounded MT Bold" panose="020F0704030504030204" pitchFamily="34" charset="0"/>
                <a:cs typeface="Tahoma"/>
              </a:rPr>
              <a:t>Firebase,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55" dirty="0">
                <a:latin typeface="Arial Rounded MT Bold" panose="020F0704030504030204" pitchFamily="34" charset="0"/>
                <a:cs typeface="Tahoma"/>
              </a:rPr>
              <a:t>Web</a:t>
            </a:r>
            <a:r>
              <a:rPr sz="800" spc="-35" dirty="0">
                <a:latin typeface="Arial Rounded MT Bold" panose="020F0704030504030204" pitchFamily="34" charset="0"/>
                <a:cs typeface="Tahoma"/>
              </a:rPr>
              <a:t> </a:t>
            </a:r>
            <a:r>
              <a:rPr sz="800" spc="-30" dirty="0">
                <a:latin typeface="Arial Rounded MT Bold" panose="020F0704030504030204" pitchFamily="34" charset="0"/>
                <a:cs typeface="Tahoma"/>
              </a:rPr>
              <a:t>Dashboard.</a:t>
            </a:r>
            <a:endParaRPr sz="800" dirty="0">
              <a:latin typeface="Arial Rounded MT Bold" panose="020F0704030504030204" pitchFamily="34" charset="0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87159-25B5-351F-FC93-D442FB9AA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CB751AA-09DA-CE2D-705F-3B92FDBEF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00" y="61465"/>
            <a:ext cx="30899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dirty="0">
                <a:latin typeface="Arial Rounded MT Bold" panose="020F0704030504030204" pitchFamily="34" charset="0"/>
              </a:rPr>
              <a:t>System Architecture</a:t>
            </a:r>
            <a:endParaRPr spc="-1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9A6A1-3DF0-6FF0-B695-40C4E6DF9B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1" y="403224"/>
            <a:ext cx="5181600" cy="28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537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59877"/>
            <a:ext cx="289311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20" dirty="0">
                <a:latin typeface="Arial Rounded MT Bold" panose="020F0704030504030204" pitchFamily="34" charset="0"/>
              </a:rPr>
              <a:t>Visual Representation</a:t>
            </a:r>
            <a:r>
              <a:rPr spc="-55" dirty="0">
                <a:latin typeface="Arial Rounded MT Bold" panose="020F0704030504030204" pitchFamily="34" charset="0"/>
              </a:rPr>
              <a:t> </a:t>
            </a:r>
            <a:endParaRPr spc="-10" dirty="0">
              <a:latin typeface="Arial Rounded MT Bold" panose="020F0704030504030204" pitchFamily="34" charset="0"/>
            </a:endParaRPr>
          </a:p>
        </p:txBody>
      </p:sp>
      <p:pic>
        <p:nvPicPr>
          <p:cNvPr id="4" name="1103">
            <a:hlinkClick r:id="" action="ppaction://media"/>
            <a:extLst>
              <a:ext uri="{FF2B5EF4-FFF2-40B4-BE49-F238E27FC236}">
                <a16:creationId xmlns:a16="http://schemas.microsoft.com/office/drawing/2014/main" id="{D3783169-0F2B-733A-1A27-86B88C6F6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27025"/>
            <a:ext cx="5765800" cy="2916238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5300" y="59877"/>
            <a:ext cx="27114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pc="-10" dirty="0">
                <a:latin typeface="Arial Rounded MT Bold" panose="020F0704030504030204" pitchFamily="34" charset="0"/>
              </a:rPr>
              <a:t>       Hardware Implementation</a:t>
            </a:r>
            <a:endParaRPr spc="-4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543E2-FC54-E527-166D-79BE7B665DB8}"/>
              </a:ext>
            </a:extLst>
          </p:cNvPr>
          <p:cNvSpPr txBox="1"/>
          <p:nvPr/>
        </p:nvSpPr>
        <p:spPr>
          <a:xfrm>
            <a:off x="178593" y="313278"/>
            <a:ext cx="5408613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Hardware Components: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000" b="1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endParaRPr lang="en-US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 MT"/>
              </a:rPr>
              <a:t>Testing Results</a:t>
            </a:r>
            <a:endParaRPr lang="en-US" sz="800" dirty="0">
              <a:latin typeface="Arial MT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Prototype hardware and logic tested successfully in lab; gate response is immediate, with no mechanical delay.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 err="1"/>
              <a:t>Wokwi</a:t>
            </a:r>
            <a:r>
              <a:rPr lang="en-US" sz="800" dirty="0"/>
              <a:t> simulation validated sensor, gate, and system logic. Observed delay of 1–2 seconds (hardware) and 3–4 seconds (</a:t>
            </a:r>
            <a:r>
              <a:rPr lang="en-US" sz="800" dirty="0" err="1"/>
              <a:t>Wokwi</a:t>
            </a:r>
            <a:r>
              <a:rPr lang="en-US" sz="800" dirty="0"/>
              <a:t>) applies only to real-time data updates shown in the app and web dashboard, not to physical gate operation.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800" dirty="0"/>
              <a:t>No real railway testing yet. results based only on prototype and simulation.</a:t>
            </a:r>
          </a:p>
          <a:p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4839DF-41C0-D664-495F-906F49B67AF3}"/>
              </a:ext>
            </a:extLst>
          </p:cNvPr>
          <p:cNvSpPr txBox="1"/>
          <p:nvPr/>
        </p:nvSpPr>
        <p:spPr>
          <a:xfrm>
            <a:off x="520700" y="708025"/>
            <a:ext cx="167640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0640E-FE9E-3FCC-B52F-7D932F450F3E}"/>
              </a:ext>
            </a:extLst>
          </p:cNvPr>
          <p:cNvSpPr txBox="1"/>
          <p:nvPr/>
        </p:nvSpPr>
        <p:spPr>
          <a:xfrm>
            <a:off x="520700" y="545207"/>
            <a:ext cx="2209800" cy="754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 1</a:t>
            </a:r>
            <a:br>
              <a:rPr lang="en-US" sz="800" dirty="0"/>
            </a:br>
            <a:r>
              <a:rPr lang="en-US" sz="700" i="1" dirty="0"/>
              <a:t>TRIG = D5, ECHO = D6</a:t>
            </a:r>
            <a:br>
              <a:rPr lang="en-US" sz="800" dirty="0"/>
            </a:br>
            <a:r>
              <a:rPr lang="en-US" sz="700" i="1" dirty="0"/>
              <a:t>Used D5 (GPIO14) and D6 (GPIO12), which are standard digital pins on the ESP8266. These pins are reliable for fast pulse generation and accurate timing required by ultrasonic sensors.</a:t>
            </a:r>
            <a:endParaRPr lang="en-US" sz="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0710F-9603-8DF1-EE29-82FF059DEF5A}"/>
              </a:ext>
            </a:extLst>
          </p:cNvPr>
          <p:cNvSpPr txBox="1"/>
          <p:nvPr/>
        </p:nvSpPr>
        <p:spPr>
          <a:xfrm>
            <a:off x="2922587" y="545206"/>
            <a:ext cx="2209800" cy="754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 2</a:t>
            </a:r>
            <a:br>
              <a:rPr lang="en-US" sz="800" dirty="0"/>
            </a:br>
            <a:r>
              <a:rPr lang="en-IN" sz="700" i="1" dirty="0"/>
              <a:t>TRIG=D7, ECHO=D8</a:t>
            </a:r>
            <a:br>
              <a:rPr lang="en-US" sz="800" dirty="0"/>
            </a:br>
            <a:r>
              <a:rPr lang="en-US" sz="700" i="1" dirty="0"/>
              <a:t>D7 (GPIO13) and D8 (GPIO15) chosen due to their stable I/O characteristics for mid-point distance measurement. Not used for critical system boot, making them safe for sensor activation.</a:t>
            </a:r>
            <a:endParaRPr lang="en-US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CA410-763C-FF57-A89D-CFBF678B1689}"/>
              </a:ext>
            </a:extLst>
          </p:cNvPr>
          <p:cNvSpPr txBox="1"/>
          <p:nvPr/>
        </p:nvSpPr>
        <p:spPr>
          <a:xfrm>
            <a:off x="520700" y="1455220"/>
            <a:ext cx="2209800" cy="754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 3</a:t>
            </a:r>
            <a:br>
              <a:rPr lang="en-US" sz="800" dirty="0"/>
            </a:br>
            <a:r>
              <a:rPr lang="en-IN" sz="700" i="1" dirty="0"/>
              <a:t>TRIG = D1, ECHO = D2</a:t>
            </a:r>
            <a:br>
              <a:rPr lang="en-US" sz="800" dirty="0"/>
            </a:br>
            <a:r>
              <a:rPr lang="en-US" sz="700" i="1" dirty="0"/>
              <a:t>D1 (GPIO5) and D2 (GPIO4) are standard, conflict-free digital outputs on ESP8266, often used for communication (e.g., I2C). Here, they provide good accessibility and timing for the gate sensor.</a:t>
            </a:r>
            <a:endParaRPr lang="en-IN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27CFC-1C97-2B3E-A7CC-9CFD42721DE7}"/>
              </a:ext>
            </a:extLst>
          </p:cNvPr>
          <p:cNvSpPr txBox="1"/>
          <p:nvPr/>
        </p:nvSpPr>
        <p:spPr>
          <a:xfrm>
            <a:off x="2924174" y="1458395"/>
            <a:ext cx="2209800" cy="754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/>
              <a:t>Servo Motor</a:t>
            </a:r>
            <a:br>
              <a:rPr lang="en-US" sz="800" dirty="0"/>
            </a:br>
            <a:r>
              <a:rPr lang="en-IN" sz="700" i="1" dirty="0"/>
              <a:t>D0 (GPIO16)</a:t>
            </a:r>
            <a:br>
              <a:rPr lang="en-US" sz="800" dirty="0"/>
            </a:br>
            <a:r>
              <a:rPr lang="en-US" sz="700" i="1" dirty="0"/>
              <a:t>D0 is a safe boot pin, so using it for servo signal avoids interfering with </a:t>
            </a:r>
            <a:r>
              <a:rPr lang="en-US" sz="700" i="1" dirty="0" err="1"/>
              <a:t>WiFi</a:t>
            </a:r>
            <a:r>
              <a:rPr lang="en-US" sz="700" i="1" dirty="0"/>
              <a:t> or system start-up. It is not involved in flash operations, which makes servo start and sweep motion reliable.</a:t>
            </a:r>
            <a:endParaRPr lang="en-IN" sz="800" i="1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D98A33D006DE4B95A5AB3BFCA21453" ma:contentTypeVersion="5" ma:contentTypeDescription="Create a new document." ma:contentTypeScope="" ma:versionID="f80db1c1e9cdc18c2b3e42109903ac15">
  <xsd:schema xmlns:xsd="http://www.w3.org/2001/XMLSchema" xmlns:xs="http://www.w3.org/2001/XMLSchema" xmlns:p="http://schemas.microsoft.com/office/2006/metadata/properties" xmlns:ns3="021103be-c515-4b5d-9992-69bc9b17db3d" targetNamespace="http://schemas.microsoft.com/office/2006/metadata/properties" ma:root="true" ma:fieldsID="2a0a73f251f26eb5254223a819b5924d" ns3:_="">
    <xsd:import namespace="021103be-c515-4b5d-9992-69bc9b17db3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1103be-c515-4b5d-9992-69bc9b17db3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21103be-c515-4b5d-9992-69bc9b17db3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420086-E2B0-4CE2-A618-64C1210A1B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1103be-c515-4b5d-9992-69bc9b17db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FE133F-D54F-401F-BF54-25515E1EFE92}">
  <ds:schemaRefs>
    <ds:schemaRef ds:uri="http://schemas.microsoft.com/office/2006/metadata/properties"/>
    <ds:schemaRef ds:uri="http://purl.org/dc/dcmitype/"/>
    <ds:schemaRef ds:uri="http://purl.org/dc/terms/"/>
    <ds:schemaRef ds:uri="021103be-c515-4b5d-9992-69bc9b17db3d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8E93F6-4ECE-4BAC-BCC8-85710CD720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2666</Words>
  <Application>Microsoft Office PowerPoint</Application>
  <PresentationFormat>Custom</PresentationFormat>
  <Paragraphs>277</Paragraphs>
  <Slides>19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MT</vt:lpstr>
      <vt:lpstr>Arial Rounded MT Bold</vt:lpstr>
      <vt:lpstr>Calibri</vt:lpstr>
      <vt:lpstr>Tahoma</vt:lpstr>
      <vt:lpstr>Wingdings</vt:lpstr>
      <vt:lpstr>Office Theme</vt:lpstr>
      <vt:lpstr>PowerPoint Presentation</vt:lpstr>
      <vt:lpstr>Consequential Train Accident Deaths</vt:lpstr>
      <vt:lpstr>Literature Survey</vt:lpstr>
      <vt:lpstr>     Motivation: Why RailGuard?</vt:lpstr>
      <vt:lpstr>Problem Statement</vt:lpstr>
      <vt:lpstr>System Overview</vt:lpstr>
      <vt:lpstr>System Architecture</vt:lpstr>
      <vt:lpstr>Visual Representation </vt:lpstr>
      <vt:lpstr>       Hardware Implementation</vt:lpstr>
      <vt:lpstr>Mobile Application Features</vt:lpstr>
      <vt:lpstr>        What Makes Our System Better?</vt:lpstr>
      <vt:lpstr>Comparative Analysis</vt:lpstr>
      <vt:lpstr>Challenges and Solutions</vt:lpstr>
      <vt:lpstr>Results Summary</vt:lpstr>
      <vt:lpstr>Future Improvements</vt:lpstr>
      <vt:lpstr>Conclusion</vt:lpstr>
      <vt:lpstr>Research and References</vt:lpstr>
      <vt:lpstr>Publications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RailGuard: A Real-Time IoT-Based Railway Gate Automation and Alert System</dc:title>
  <dc:creator>Akriti Kumari (220102026) Ayush Kumar (220102038) Yash Goswami (220102044)</dc:creator>
  <cp:lastModifiedBy>Ayush Kumar</cp:lastModifiedBy>
  <cp:revision>17</cp:revision>
  <cp:lastPrinted>2025-11-03T18:28:58Z</cp:lastPrinted>
  <dcterms:created xsi:type="dcterms:W3CDTF">2025-04-27T18:27:18Z</dcterms:created>
  <dcterms:modified xsi:type="dcterms:W3CDTF">2025-11-04T04:01:03Z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2025-04-27T00:00:00Z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  <property fmtid="{D5CDD505-2E9C-101B-9397-08002B2CF9AE}" pid="7" name="ContentTypeId">
    <vt:lpwstr>0x010100A4D98A33D006DE4B95A5AB3BFCA21453</vt:lpwstr>
  </property>
</Properties>
</file>